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67" r:id="rId4"/>
    <p:sldId id="264" r:id="rId5"/>
    <p:sldId id="269" r:id="rId6"/>
    <p:sldId id="260" r:id="rId7"/>
    <p:sldId id="261" r:id="rId8"/>
    <p:sldId id="268" r:id="rId9"/>
  </p:sldIdLst>
  <p:sldSz cx="12192000" cy="6858000"/>
  <p:notesSz cx="9928225" cy="14357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FCCA3A"/>
    <a:srgbClr val="4EB47D"/>
    <a:srgbClr val="378B84"/>
    <a:srgbClr val="0062AF"/>
    <a:srgbClr val="6340AF"/>
    <a:srgbClr val="5F5AA8"/>
    <a:srgbClr val="2AC5F4"/>
    <a:srgbClr val="A752A0"/>
    <a:srgbClr val="435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7191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0"/>
            <a:ext cx="4303713" cy="7191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A052028A-4193-412E-B725-6D3FD624B5A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795463"/>
            <a:ext cx="8616950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3851" cy="5654675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8214"/>
            <a:ext cx="4302125" cy="71913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13638214"/>
            <a:ext cx="4303713" cy="71913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2DB1146D-4419-414C-A9EA-940BC3DA1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1146D-4419-414C-A9EA-940BC3DA1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1146D-4419-414C-A9EA-940BC3DA1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4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1146D-4419-414C-A9EA-940BC3DA1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71A4-45C9-2A49-DBF1-9E58E96F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FC334-D886-D19D-FA54-281BC1CFA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267A-7A00-F6FD-2B00-263AC43D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5EF1-EBDF-A1DD-0B6F-F27DD82E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57437-C600-3CF5-A015-2151309A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0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DB62-06A6-17BD-364A-28FCDD8F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BF964-1434-DE81-CEA3-EEF2D5EAE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D09E-1CC2-795E-9F44-8647645D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011B-7464-8B40-B06E-837C7520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10F7-C08B-88F0-2333-C263D327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37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E861E-E5AB-0494-4D9D-408C85DB7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BA4C-B14C-0777-34D5-E03F778A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19E5-D9B2-F7E9-0A22-380DDAB4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89F6E-9507-4156-31E8-42B1174E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35648-B91B-ABBF-2173-072CA3CF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5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3703-0227-EC19-E2E2-83CCCA85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B7C3-4DB3-C360-8F77-7E6ECB6F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7C9FB-DF30-C7B2-5D8C-F270A450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D3D7-C64F-5CD3-F522-58632DC9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239C-0E00-2E6E-C512-C304312A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732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04A5-F336-48A7-74B8-EFE59CF6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FA2-3747-126C-4AED-6D4A3CE2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EF63E-F84E-DD24-7E71-913CB8D4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038CB-DFC4-60BE-624D-AA83705E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F2A70-9E50-F5E0-81C5-31F6DE42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97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B424-0DED-A37C-5F80-8DC0FE3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C7F99-2FAE-738C-A13A-759A3511C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07A06-85F7-82F0-9338-AE86E8E82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4D45C-8BEA-685A-88DB-20C7E8B5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4D2A5-4D8F-D2F9-46E8-A041D0C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C56E9-2C6C-AF4D-1119-697E3B2F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120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21EB-521D-8ED6-BAFA-F5F29D19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CEC1D-5436-65C0-146F-4EBB3081F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4AED3-8D8C-35E7-BB71-A410411F1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53A39-1151-23C3-4656-8B0DFF01E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A4DBC-EA4C-8322-36AF-686431266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DE0BD-2E19-A89D-BFAC-502D9D5B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97664-E4B8-D312-CE47-4C004212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878E4-79C9-4AC7-C2FE-229B077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92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3653-B256-37ED-0563-209ADD54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BFD6C-4C70-1FB6-6035-7DF02F7A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FC445-9D71-DDC1-C9A6-89FAD102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B3A70-F400-C0E8-885B-98270AD1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196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B79BF-4552-CCC6-1816-979D03CA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E1F-3526-56E3-90EF-C35076FB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322C-D2AF-64C6-711F-007F219C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827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51BF-CE5A-F344-E638-FD2EC4C3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C2E9-CC27-48F5-CB72-BA8963F0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7FF63-7833-91C6-5E36-147E0635B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48B1C-38B4-8C58-1515-62699F45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449F7-476B-AD3D-F88E-00F0E051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A30E1-1414-AA03-FE21-A8F6D485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3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852D-CC49-D841-73A6-EE041F22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FE3AB-8AE1-571E-61F1-ABB8B3F4C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D5591-56FA-72B5-956E-980640520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CD98D-A61E-78B3-6401-29F46C38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F56C2-9F88-A57E-39F4-3FB12656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D45D3-652A-42D6-9378-591E894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83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52D6B-D9CD-2B3B-CF57-489F8EED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08F81-6111-0662-A039-B0D640BF7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27C7-F54F-BF17-D898-CE46D6F5E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DE18CE-072F-43E7-B3E7-5F354BB71711}" type="datetimeFigureOut">
              <a:rPr lang="en-IE" smtClean="0"/>
              <a:t>10/06/2026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DC382-1495-129A-DC64-B6B97B949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7824-F977-DA7E-BE31-B84B5F622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CAC966-9EFE-4DAA-9DE9-C63A8A7C0A0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357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hyperlink" Target="mailto:jane.mahony@setu.ie" TargetMode="External"/><Relationship Id="rId7" Type="http://schemas.openxmlformats.org/officeDocument/2006/relationships/hyperlink" Target="mailto:Pauline.Keating@setu.ie" TargetMode="External"/><Relationship Id="rId12" Type="http://schemas.openxmlformats.org/officeDocument/2006/relationships/image" Target="../media/image5.jpeg"/><Relationship Id="rId2" Type="http://schemas.openxmlformats.org/officeDocument/2006/relationships/hyperlink" Target="mailto:vppeoplecultureedi@setu.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ire.Prendergast@setu.ie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Darren.Fitzpatrick@setu.ie" TargetMode="External"/><Relationship Id="rId10" Type="http://schemas.openxmlformats.org/officeDocument/2006/relationships/image" Target="../media/image3.jpeg"/><Relationship Id="rId4" Type="http://schemas.openxmlformats.org/officeDocument/2006/relationships/hyperlink" Target="mailto:HRManager.WD@setu.ie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Eimear.Fitzpatrick@setu.ie" TargetMode="External"/><Relationship Id="rId13" Type="http://schemas.openxmlformats.org/officeDocument/2006/relationships/image" Target="../media/image11.jpg"/><Relationship Id="rId3" Type="http://schemas.openxmlformats.org/officeDocument/2006/relationships/hyperlink" Target="mailto:Lucy.Butler@setu.ie" TargetMode="External"/><Relationship Id="rId7" Type="http://schemas.openxmlformats.org/officeDocument/2006/relationships/hyperlink" Target="mailto:Claire.cashin@setu.ie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byn.foley@setu.ie" TargetMode="External"/><Relationship Id="rId11" Type="http://schemas.openxmlformats.org/officeDocument/2006/relationships/image" Target="../media/image9.jpeg"/><Relationship Id="rId5" Type="http://schemas.openxmlformats.org/officeDocument/2006/relationships/hyperlink" Target="mailto:Jean.OGorman@setu.ie" TargetMode="External"/><Relationship Id="rId10" Type="http://schemas.openxmlformats.org/officeDocument/2006/relationships/image" Target="../media/image8.jpeg"/><Relationship Id="rId4" Type="http://schemas.openxmlformats.org/officeDocument/2006/relationships/hyperlink" Target="mailto:Katie.J.Murphy@setu.ie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hyperlink" Target="mailto:recruitment.cw@setu.ie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hyperlink" Target="mailto:recruitment.wd@setu.i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hyperlink" Target="mailto:recruitmentpmss.wd@setu.ie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mailto:turise@setu.ie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mailto:EmployeeEntitlements.WD@setu.ie" TargetMode="External"/><Relationship Id="rId7" Type="http://schemas.openxmlformats.org/officeDocument/2006/relationships/image" Target="../media/image23.png"/><Relationship Id="rId2" Type="http://schemas.openxmlformats.org/officeDocument/2006/relationships/hyperlink" Target="mailto:EmployeeEntitlements.CW@setu.i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mailto:HRContracts.WD@setu.ie" TargetMode="External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hyperlink" Target="mailto:Pensions.CW@setu.ie" TargetMode="External"/><Relationship Id="rId7" Type="http://schemas.openxmlformats.org/officeDocument/2006/relationships/hyperlink" Target="mailto:hrcontracts.cw@setu.ie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ayroll.cw@setu.ie" TargetMode="External"/><Relationship Id="rId11" Type="http://schemas.openxmlformats.org/officeDocument/2006/relationships/image" Target="../media/image29.png"/><Relationship Id="rId5" Type="http://schemas.openxmlformats.org/officeDocument/2006/relationships/hyperlink" Target="mailto:HRProfileChange.WD@setu.ie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mailto:pensions.WD@setu.ie" TargetMode="Externa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mailto:corehr@setu.ie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hyperlink" Target="mailto:LearningAndDevelopment@setu.ie" TargetMode="External"/><Relationship Id="rId10" Type="http://schemas.openxmlformats.org/officeDocument/2006/relationships/image" Target="../media/image36.jpeg"/><Relationship Id="rId4" Type="http://schemas.openxmlformats.org/officeDocument/2006/relationships/hyperlink" Target="mailto:Anne.Phelan@setu.ie" TargetMode="External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nne.Hallinan@setu.ie" TargetMode="External"/><Relationship Id="rId13" Type="http://schemas.openxmlformats.org/officeDocument/2006/relationships/image" Target="../media/image42.png"/><Relationship Id="rId3" Type="http://schemas.openxmlformats.org/officeDocument/2006/relationships/hyperlink" Target="mailto:Roisin.Shanahan@setu.ie" TargetMode="External"/><Relationship Id="rId7" Type="http://schemas.openxmlformats.org/officeDocument/2006/relationships/hyperlink" Target="mailto:Samantha.OConnor@setu.ie" TargetMode="External"/><Relationship Id="rId12" Type="http://schemas.openxmlformats.org/officeDocument/2006/relationships/image" Target="../media/image41.png"/><Relationship Id="rId2" Type="http://schemas.openxmlformats.org/officeDocument/2006/relationships/hyperlink" Target="mailto:Allison.Kenneally@setu.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achel.Oloughlin@setu.ie" TargetMode="External"/><Relationship Id="rId11" Type="http://schemas.openxmlformats.org/officeDocument/2006/relationships/image" Target="../media/image40.jpeg"/><Relationship Id="rId5" Type="http://schemas.openxmlformats.org/officeDocument/2006/relationships/hyperlink" Target="mailto:ciara.byrne@setu.ie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hyperlink" Target="mailto:Anne.Murphy@setu.ie" TargetMode="External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AB8D-3BCB-D95A-FE23-84696C3D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57278C-ACE5-69BD-AE87-9B6803561797}"/>
              </a:ext>
            </a:extLst>
          </p:cNvPr>
          <p:cNvSpPr/>
          <p:nvPr/>
        </p:nvSpPr>
        <p:spPr>
          <a:xfrm>
            <a:off x="4505527" y="97092"/>
            <a:ext cx="3329926" cy="638574"/>
          </a:xfrm>
          <a:prstGeom prst="roundRect">
            <a:avLst/>
          </a:prstGeom>
          <a:solidFill>
            <a:srgbClr val="435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b="1"/>
          </a:p>
          <a:p>
            <a:pPr lvl="0" algn="ctr"/>
            <a:r>
              <a:rPr lang="en-IE" sz="1400" b="1"/>
              <a:t>SHAUNA WHYTE</a:t>
            </a:r>
          </a:p>
          <a:p>
            <a:pPr lvl="0" algn="ctr"/>
            <a:r>
              <a:rPr lang="en-IE" sz="1400" b="1"/>
              <a:t> Vice President People, Culture &amp; EDI</a:t>
            </a:r>
          </a:p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2D277B-5AB3-3017-2BAA-8412087DAE53}"/>
              </a:ext>
            </a:extLst>
          </p:cNvPr>
          <p:cNvSpPr/>
          <p:nvPr/>
        </p:nvSpPr>
        <p:spPr>
          <a:xfrm>
            <a:off x="1214812" y="1163925"/>
            <a:ext cx="1611769" cy="449924"/>
          </a:xfrm>
          <a:prstGeom prst="rect">
            <a:avLst/>
          </a:prstGeom>
          <a:solidFill>
            <a:srgbClr val="5F5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E" sz="1000" b="1">
              <a:solidFill>
                <a:schemeClr val="bg1"/>
              </a:solidFill>
            </a:endParaRPr>
          </a:p>
          <a:p>
            <a:pPr lvl="0" algn="ctr"/>
            <a:r>
              <a:rPr lang="en-IE" sz="1000" b="1">
                <a:solidFill>
                  <a:schemeClr val="bg1"/>
                </a:solidFill>
              </a:rPr>
              <a:t>ALLISON KENNEALLY</a:t>
            </a:r>
          </a:p>
          <a:p>
            <a:pPr lvl="0" algn="ctr"/>
            <a:r>
              <a:rPr lang="en-IE" sz="1000" b="1">
                <a:solidFill>
                  <a:schemeClr val="bg1"/>
                </a:solidFill>
              </a:rPr>
              <a:t> VP Equality, Diversity &amp; Inclusion</a:t>
            </a:r>
          </a:p>
          <a:p>
            <a:pPr algn="ctr"/>
            <a:endParaRPr lang="en-IE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A615C-D1AC-CDF9-0563-83DC7C4D39F1}"/>
              </a:ext>
            </a:extLst>
          </p:cNvPr>
          <p:cNvSpPr/>
          <p:nvPr/>
        </p:nvSpPr>
        <p:spPr>
          <a:xfrm>
            <a:off x="61908" y="2039320"/>
            <a:ext cx="1475078" cy="915512"/>
          </a:xfrm>
          <a:prstGeom prst="rect">
            <a:avLst/>
          </a:prstGeom>
          <a:solidFill>
            <a:srgbClr val="4EB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900" b="1">
                <a:solidFill>
                  <a:schemeClr val="bg1"/>
                </a:solidFill>
              </a:rPr>
              <a:t>Sexual Violence &amp; Harassment Prevention &amp; Response Manager</a:t>
            </a:r>
          </a:p>
          <a:p>
            <a:pPr algn="ctr"/>
            <a:endParaRPr lang="en-IE" sz="900" b="1">
              <a:solidFill>
                <a:schemeClr val="bg1"/>
              </a:solidFill>
            </a:endParaRPr>
          </a:p>
          <a:p>
            <a:pPr algn="ctr"/>
            <a:r>
              <a:rPr lang="en-IE" sz="900" b="0" i="0" u="none">
                <a:solidFill>
                  <a:schemeClr val="bg1"/>
                </a:solidFill>
              </a:rPr>
              <a:t>Roisin Shanahan</a:t>
            </a:r>
            <a:endParaRPr lang="en-IE" sz="900" b="0">
              <a:solidFill>
                <a:schemeClr val="bg1"/>
              </a:solidFill>
            </a:endParaRPr>
          </a:p>
          <a:p>
            <a:pPr algn="ctr"/>
            <a:endParaRPr lang="en-IE" sz="9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3311B-783D-73E5-5A83-AE72A432FCDA}"/>
              </a:ext>
            </a:extLst>
          </p:cNvPr>
          <p:cNvSpPr/>
          <p:nvPr/>
        </p:nvSpPr>
        <p:spPr>
          <a:xfrm>
            <a:off x="2114347" y="2005220"/>
            <a:ext cx="1754552" cy="915512"/>
          </a:xfrm>
          <a:prstGeom prst="rect">
            <a:avLst/>
          </a:prstGeom>
          <a:solidFill>
            <a:srgbClr val="4EB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900" b="1">
                <a:solidFill>
                  <a:schemeClr val="bg1"/>
                </a:solidFill>
              </a:rPr>
              <a:t>EDI Team</a:t>
            </a:r>
          </a:p>
          <a:p>
            <a:pPr algn="ctr"/>
            <a:endParaRPr lang="en-IE" sz="900" b="1">
              <a:solidFill>
                <a:schemeClr val="bg1"/>
              </a:solidFill>
            </a:endParaRPr>
          </a:p>
          <a:p>
            <a:pPr algn="ctr"/>
            <a:r>
              <a:rPr lang="en-IE" sz="900">
                <a:solidFill>
                  <a:schemeClr val="bg1"/>
                </a:solidFill>
              </a:rPr>
              <a:t>Rachel O'Loughlin </a:t>
            </a:r>
          </a:p>
          <a:p>
            <a:pPr algn="ctr"/>
            <a:r>
              <a:rPr lang="en-IE" sz="900">
                <a:solidFill>
                  <a:schemeClr val="bg1"/>
                </a:solidFill>
              </a:rPr>
              <a:t>Samantha O’Connor</a:t>
            </a:r>
          </a:p>
          <a:p>
            <a:pPr algn="ctr"/>
            <a:r>
              <a:rPr lang="en-IE" sz="900">
                <a:solidFill>
                  <a:schemeClr val="bg1"/>
                </a:solidFill>
              </a:rPr>
              <a:t>Anne Hallinan</a:t>
            </a:r>
          </a:p>
          <a:p>
            <a:pPr algn="ctr"/>
            <a:endParaRPr lang="en-IE" sz="900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9EBC62-8A04-0BEF-BDA1-3CB20E955284}"/>
              </a:ext>
            </a:extLst>
          </p:cNvPr>
          <p:cNvSpPr/>
          <p:nvPr/>
        </p:nvSpPr>
        <p:spPr>
          <a:xfrm>
            <a:off x="4868391" y="1626847"/>
            <a:ext cx="1281238" cy="761863"/>
          </a:xfrm>
          <a:prstGeom prst="rect">
            <a:avLst/>
          </a:prstGeom>
          <a:solidFill>
            <a:srgbClr val="A75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>
              <a:solidFill>
                <a:schemeClr val="bg1"/>
              </a:solidFill>
            </a:endParaRP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Jane Mahony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HR Manager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Employee Experience &amp; Engagement</a:t>
            </a:r>
          </a:p>
          <a:p>
            <a:pPr algn="ctr"/>
            <a:endParaRPr lang="en-IE" sz="800" b="1">
              <a:solidFill>
                <a:schemeClr val="bg1"/>
              </a:solidFill>
            </a:endParaRPr>
          </a:p>
          <a:p>
            <a:pPr algn="ctr"/>
            <a:endParaRPr lang="en-IE" sz="800" b="1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6A091A-424E-67AC-A44C-9E815630C609}"/>
              </a:ext>
            </a:extLst>
          </p:cNvPr>
          <p:cNvSpPr/>
          <p:nvPr/>
        </p:nvSpPr>
        <p:spPr>
          <a:xfrm>
            <a:off x="6411464" y="1641137"/>
            <a:ext cx="1181023" cy="752540"/>
          </a:xfrm>
          <a:prstGeom prst="rect">
            <a:avLst/>
          </a:prstGeom>
          <a:solidFill>
            <a:srgbClr val="2AC5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>
              <a:solidFill>
                <a:schemeClr val="bg1"/>
              </a:solidFill>
            </a:endParaRP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Darren Fitzpatrick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HR Manager 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Workforce Strategy &amp; Analytics</a:t>
            </a:r>
          </a:p>
          <a:p>
            <a:pPr algn="ctr"/>
            <a:endParaRPr lang="en-IE" sz="800" b="1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AD5A49-CD21-D4D5-7D0B-57FDE9419568}"/>
              </a:ext>
            </a:extLst>
          </p:cNvPr>
          <p:cNvSpPr/>
          <p:nvPr/>
        </p:nvSpPr>
        <p:spPr>
          <a:xfrm>
            <a:off x="7835453" y="1626847"/>
            <a:ext cx="1181023" cy="752540"/>
          </a:xfrm>
          <a:prstGeom prst="rect">
            <a:avLst/>
          </a:prstGeom>
          <a:solidFill>
            <a:srgbClr val="0062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>
              <a:solidFill>
                <a:schemeClr val="bg1"/>
              </a:solidFill>
            </a:endParaRP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Máire Prendergast 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HR Manager 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Employee &amp; Industrial Relations</a:t>
            </a:r>
          </a:p>
          <a:p>
            <a:pPr algn="ctr"/>
            <a:endParaRPr lang="en-IE" sz="800" b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788095-0C9D-B9D2-5BD5-E68956F569D4}"/>
              </a:ext>
            </a:extLst>
          </p:cNvPr>
          <p:cNvSpPr/>
          <p:nvPr/>
        </p:nvSpPr>
        <p:spPr>
          <a:xfrm>
            <a:off x="9259442" y="1626849"/>
            <a:ext cx="1247768" cy="752540"/>
          </a:xfrm>
          <a:prstGeom prst="rect">
            <a:avLst/>
          </a:prstGeom>
          <a:solidFill>
            <a:srgbClr val="378B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00" b="1">
              <a:solidFill>
                <a:schemeClr val="bg1"/>
              </a:solidFill>
            </a:endParaRP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Sue Hurley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HR Manager </a:t>
            </a:r>
          </a:p>
          <a:p>
            <a:pPr algn="ctr"/>
            <a:r>
              <a:rPr lang="en-IE" sz="800" b="1">
                <a:solidFill>
                  <a:schemeClr val="bg1"/>
                </a:solidFill>
              </a:rPr>
              <a:t>HR Services &amp; Operations Optimisation</a:t>
            </a:r>
          </a:p>
          <a:p>
            <a:pPr algn="ctr"/>
            <a:endParaRPr lang="en-IE" sz="800" b="1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0F59A3-72BB-7A9A-AFC3-70EE1D93D9A7}"/>
              </a:ext>
            </a:extLst>
          </p:cNvPr>
          <p:cNvSpPr/>
          <p:nvPr/>
        </p:nvSpPr>
        <p:spPr>
          <a:xfrm>
            <a:off x="6411462" y="748664"/>
            <a:ext cx="789438" cy="425757"/>
          </a:xfrm>
          <a:prstGeom prst="rect">
            <a:avLst/>
          </a:prstGeom>
          <a:solidFill>
            <a:srgbClr val="FCC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>
                <a:solidFill>
                  <a:schemeClr val="bg1"/>
                </a:solidFill>
              </a:rPr>
              <a:t>Pauline Keating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C9916F0-3A4F-BF5E-2F7B-2E9D9CDC7A54}"/>
              </a:ext>
            </a:extLst>
          </p:cNvPr>
          <p:cNvSpPr/>
          <p:nvPr/>
        </p:nvSpPr>
        <p:spPr>
          <a:xfrm>
            <a:off x="9444682" y="3896188"/>
            <a:ext cx="1535175" cy="607472"/>
          </a:xfrm>
          <a:prstGeom prst="rect">
            <a:avLst/>
          </a:prstGeom>
          <a:solidFill>
            <a:srgbClr val="378B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endParaRPr lang="en-IE" sz="900" b="1" i="0" u="none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en-IE" sz="900" b="1" i="0" u="none">
                <a:solidFill>
                  <a:schemeClr val="bg1"/>
                </a:solidFill>
              </a:rPr>
              <a:t>HR Business Partner</a:t>
            </a:r>
          </a:p>
          <a:p>
            <a:pPr algn="ctr"/>
            <a:endParaRPr lang="en-IE" sz="900">
              <a:solidFill>
                <a:schemeClr val="bg1"/>
              </a:solidFill>
            </a:endParaRPr>
          </a:p>
          <a:p>
            <a:pPr algn="ctr"/>
            <a:r>
              <a:rPr lang="en-IE" sz="900">
                <a:solidFill>
                  <a:schemeClr val="bg1"/>
                </a:solidFill>
              </a:rPr>
              <a:t>Anne Phelan</a:t>
            </a:r>
          </a:p>
          <a:p>
            <a:pPr lvl="0">
              <a:buNone/>
            </a:pPr>
            <a:endParaRPr lang="en-IE" sz="900" b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2869E-C4C3-6D03-E6FA-B78AD3B23AF9}"/>
              </a:ext>
            </a:extLst>
          </p:cNvPr>
          <p:cNvSpPr/>
          <p:nvPr/>
        </p:nvSpPr>
        <p:spPr>
          <a:xfrm>
            <a:off x="6484139" y="3732370"/>
            <a:ext cx="1550658" cy="1542579"/>
          </a:xfrm>
          <a:prstGeom prst="rect">
            <a:avLst/>
          </a:prstGeom>
          <a:solidFill>
            <a:srgbClr val="2AC5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/>
          </a:p>
          <a:p>
            <a:pPr algn="ctr"/>
            <a:endParaRPr lang="en-IE" sz="900" b="1"/>
          </a:p>
          <a:p>
            <a:pPr algn="ctr"/>
            <a:r>
              <a:rPr lang="en-IE" sz="900" b="1"/>
              <a:t>Recruitment Team</a:t>
            </a:r>
          </a:p>
          <a:p>
            <a:pPr algn="ctr"/>
            <a:endParaRPr lang="en-IE" sz="900"/>
          </a:p>
          <a:p>
            <a:pPr algn="ctr"/>
            <a:r>
              <a:rPr lang="en-IE" sz="900"/>
              <a:t>Jamie Power </a:t>
            </a:r>
          </a:p>
          <a:p>
            <a:pPr algn="ctr"/>
            <a:r>
              <a:rPr lang="en-IE" sz="900"/>
              <a:t>Vicky Nolan </a:t>
            </a:r>
          </a:p>
          <a:p>
            <a:pPr algn="ctr"/>
            <a:r>
              <a:rPr lang="en-IE" sz="900"/>
              <a:t>Janet Ayers </a:t>
            </a:r>
          </a:p>
          <a:p>
            <a:pPr algn="ctr"/>
            <a:r>
              <a:rPr lang="en-IE" sz="900"/>
              <a:t>Jackie Hoban </a:t>
            </a:r>
          </a:p>
          <a:p>
            <a:pPr algn="ctr"/>
            <a:r>
              <a:rPr lang="en-IE" sz="900"/>
              <a:t>Bríd Keogh </a:t>
            </a:r>
          </a:p>
          <a:p>
            <a:pPr algn="ctr"/>
            <a:r>
              <a:rPr lang="en-IE" sz="900"/>
              <a:t>Deirdre O’Sullivan </a:t>
            </a:r>
          </a:p>
          <a:p>
            <a:pPr algn="ctr"/>
            <a:r>
              <a:rPr lang="en-IE" sz="900"/>
              <a:t>Sarah Jane Doran </a:t>
            </a:r>
          </a:p>
          <a:p>
            <a:pPr algn="ctr"/>
            <a:r>
              <a:rPr lang="en-IE" sz="900"/>
              <a:t>Jamie O’Brien </a:t>
            </a:r>
          </a:p>
          <a:p>
            <a:pPr algn="ctr"/>
            <a:endParaRPr lang="en-IE" sz="900"/>
          </a:p>
          <a:p>
            <a:pPr algn="ctr"/>
            <a:endParaRPr lang="en-IE" sz="90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4F281AD-7729-8738-DA7E-3F133911EA14}"/>
              </a:ext>
            </a:extLst>
          </p:cNvPr>
          <p:cNvSpPr/>
          <p:nvPr/>
        </p:nvSpPr>
        <p:spPr>
          <a:xfrm>
            <a:off x="4996452" y="2486386"/>
            <a:ext cx="6882294" cy="285899"/>
          </a:xfrm>
          <a:prstGeom prst="rect">
            <a:avLst/>
          </a:prstGeom>
          <a:solidFill>
            <a:srgbClr val="A7C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 b="1" dirty="0">
                <a:solidFill>
                  <a:schemeClr val="tx1"/>
                </a:solidFill>
              </a:rPr>
              <a:t>HR People Partners</a:t>
            </a:r>
          </a:p>
          <a:p>
            <a:pPr algn="ctr"/>
            <a:r>
              <a:rPr lang="en-IE" sz="800" dirty="0">
                <a:solidFill>
                  <a:schemeClr val="tx1"/>
                </a:solidFill>
              </a:rPr>
              <a:t>LUCY BUTLER, KATIE MURPHY, JEAN O’GORMAN, CLAIRE CASHIN, ROBYN FOLEY, EIMEAR FITZPATRICK (RESEARCH)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D94E751-E3FC-D468-C9C8-B47ED314E127}"/>
              </a:ext>
            </a:extLst>
          </p:cNvPr>
          <p:cNvSpPr txBox="1"/>
          <p:nvPr/>
        </p:nvSpPr>
        <p:spPr>
          <a:xfrm>
            <a:off x="6517677" y="2957687"/>
            <a:ext cx="12820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IE" sz="800"/>
              <a:t>Recruitment </a:t>
            </a:r>
          </a:p>
          <a:p>
            <a:pPr marL="171450" indent="-171450">
              <a:buFontTx/>
              <a:buChar char="-"/>
            </a:pPr>
            <a:r>
              <a:rPr lang="en-IE" sz="800"/>
              <a:t>HR Information Systems</a:t>
            </a:r>
          </a:p>
          <a:p>
            <a:pPr marL="171450" indent="-171450">
              <a:buFontTx/>
              <a:buChar char="-"/>
            </a:pPr>
            <a:r>
              <a:rPr lang="en-IE" sz="800"/>
              <a:t>Workforce Planning</a:t>
            </a:r>
          </a:p>
          <a:p>
            <a:pPr marL="171450" indent="-171450">
              <a:buFontTx/>
              <a:buChar char="-"/>
            </a:pPr>
            <a:r>
              <a:rPr lang="en-IE" sz="800"/>
              <a:t>Employer Branding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396D9B8D-84D8-9EFA-C321-6483908B80C8}"/>
              </a:ext>
            </a:extLst>
          </p:cNvPr>
          <p:cNvSpPr txBox="1"/>
          <p:nvPr/>
        </p:nvSpPr>
        <p:spPr>
          <a:xfrm>
            <a:off x="9422081" y="2957687"/>
            <a:ext cx="17110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IE" sz="800"/>
              <a:t>Employee Leave</a:t>
            </a:r>
          </a:p>
          <a:p>
            <a:pPr marL="171450" indent="-171450">
              <a:buFontTx/>
              <a:buChar char="-"/>
            </a:pPr>
            <a:r>
              <a:rPr lang="en-IE" sz="800"/>
              <a:t>Contracts &amp; Progressions</a:t>
            </a:r>
          </a:p>
          <a:p>
            <a:pPr marL="171450" indent="-171450">
              <a:buFontTx/>
              <a:buChar char="-"/>
            </a:pPr>
            <a:r>
              <a:rPr lang="en-IE" sz="800"/>
              <a:t>Occupational Health</a:t>
            </a:r>
          </a:p>
          <a:p>
            <a:pPr marL="171450" indent="-171450">
              <a:buFontTx/>
              <a:buChar char="-"/>
            </a:pPr>
            <a:r>
              <a:rPr lang="en-IE" sz="800"/>
              <a:t>Policy Development and Quality</a:t>
            </a:r>
          </a:p>
          <a:p>
            <a:pPr marL="171450" indent="-171450">
              <a:buFontTx/>
              <a:buChar char="-"/>
            </a:pPr>
            <a:r>
              <a:rPr lang="en-IE" sz="800"/>
              <a:t>Communications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DD8386-7C2B-6F8F-5871-E6C42602887E}"/>
              </a:ext>
            </a:extLst>
          </p:cNvPr>
          <p:cNvSpPr/>
          <p:nvPr/>
        </p:nvSpPr>
        <p:spPr>
          <a:xfrm>
            <a:off x="4693408" y="4908249"/>
            <a:ext cx="1550658" cy="942667"/>
          </a:xfrm>
          <a:prstGeom prst="rect">
            <a:avLst/>
          </a:prstGeom>
          <a:solidFill>
            <a:srgbClr val="A75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/>
          </a:p>
          <a:p>
            <a:pPr algn="ctr"/>
            <a:r>
              <a:rPr lang="en-IE" sz="900" b="1"/>
              <a:t>Learning &amp; Development Team</a:t>
            </a:r>
          </a:p>
          <a:p>
            <a:pPr algn="ctr"/>
            <a:endParaRPr lang="en-IE" sz="900"/>
          </a:p>
          <a:p>
            <a:pPr algn="ctr"/>
            <a:r>
              <a:rPr lang="en-IE" sz="900"/>
              <a:t>Corina Power </a:t>
            </a:r>
          </a:p>
          <a:p>
            <a:pPr algn="ctr"/>
            <a:r>
              <a:rPr lang="en-IE" sz="900"/>
              <a:t>Patricia Rochford </a:t>
            </a:r>
          </a:p>
          <a:p>
            <a:pPr algn="ctr"/>
            <a:endParaRPr lang="en-IE" sz="9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C841FA-E1C1-ADF6-146F-A62B0D3CAEB4}"/>
              </a:ext>
            </a:extLst>
          </p:cNvPr>
          <p:cNvSpPr/>
          <p:nvPr/>
        </p:nvSpPr>
        <p:spPr>
          <a:xfrm>
            <a:off x="4693408" y="3972065"/>
            <a:ext cx="1550658" cy="915581"/>
          </a:xfrm>
          <a:prstGeom prst="rect">
            <a:avLst/>
          </a:prstGeom>
          <a:solidFill>
            <a:srgbClr val="A75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/>
          </a:p>
          <a:p>
            <a:pPr algn="ctr"/>
            <a:r>
              <a:rPr lang="en-IE" sz="900" b="1"/>
              <a:t>Pensions Team</a:t>
            </a:r>
          </a:p>
          <a:p>
            <a:pPr algn="ctr"/>
            <a:endParaRPr lang="en-IE" sz="900"/>
          </a:p>
          <a:p>
            <a:pPr algn="ctr"/>
            <a:r>
              <a:rPr lang="en-IE" sz="900"/>
              <a:t>Jackie Branagan </a:t>
            </a:r>
          </a:p>
          <a:p>
            <a:pPr algn="ctr"/>
            <a:r>
              <a:rPr lang="en-IE" sz="900"/>
              <a:t>Eimear Kirwan </a:t>
            </a:r>
          </a:p>
          <a:p>
            <a:pPr algn="ctr"/>
            <a:r>
              <a:rPr lang="en-IE" sz="900"/>
              <a:t>Suzanne King </a:t>
            </a:r>
          </a:p>
          <a:p>
            <a:endParaRPr lang="en-IE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964ABA-8D3D-1D7E-6CAF-DF1F89AE8304}"/>
              </a:ext>
            </a:extLst>
          </p:cNvPr>
          <p:cNvSpPr/>
          <p:nvPr/>
        </p:nvSpPr>
        <p:spPr>
          <a:xfrm>
            <a:off x="6484139" y="5325856"/>
            <a:ext cx="1550658" cy="972639"/>
          </a:xfrm>
          <a:prstGeom prst="rect">
            <a:avLst/>
          </a:prstGeom>
          <a:solidFill>
            <a:srgbClr val="2AC5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/>
          </a:p>
          <a:p>
            <a:pPr algn="ctr"/>
            <a:r>
              <a:rPr lang="en-IE" sz="900" b="1"/>
              <a:t>HRIS Team</a:t>
            </a:r>
          </a:p>
          <a:p>
            <a:pPr algn="ctr"/>
            <a:endParaRPr lang="en-IE" sz="900"/>
          </a:p>
          <a:p>
            <a:pPr algn="ctr"/>
            <a:r>
              <a:rPr lang="en-IE" sz="900"/>
              <a:t>Gráinne McDonald </a:t>
            </a:r>
          </a:p>
          <a:p>
            <a:pPr algn="ctr"/>
            <a:r>
              <a:rPr lang="en-IE" sz="900"/>
              <a:t>Gráinne O’Meara </a:t>
            </a:r>
          </a:p>
          <a:p>
            <a:pPr algn="ctr"/>
            <a:r>
              <a:rPr lang="en-IE" sz="900"/>
              <a:t>June Brennan </a:t>
            </a:r>
          </a:p>
          <a:p>
            <a:pPr algn="ctr"/>
            <a:endParaRPr lang="en-IE" sz="900"/>
          </a:p>
          <a:p>
            <a:pPr algn="ctr"/>
            <a:endParaRPr lang="en-IE" sz="9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32AD44-88F1-B1C1-734A-915613657E85}"/>
              </a:ext>
            </a:extLst>
          </p:cNvPr>
          <p:cNvSpPr/>
          <p:nvPr/>
        </p:nvSpPr>
        <p:spPr>
          <a:xfrm>
            <a:off x="9444682" y="4539574"/>
            <a:ext cx="1550658" cy="1084819"/>
          </a:xfrm>
          <a:prstGeom prst="rect">
            <a:avLst/>
          </a:prstGeom>
          <a:solidFill>
            <a:srgbClr val="378B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 b="1" dirty="0">
              <a:solidFill>
                <a:schemeClr val="bg1"/>
              </a:solidFill>
            </a:endParaRPr>
          </a:p>
          <a:p>
            <a:pPr algn="ctr"/>
            <a:endParaRPr lang="en-IE" sz="900" b="1" dirty="0">
              <a:solidFill>
                <a:schemeClr val="bg1"/>
              </a:solidFill>
            </a:endParaRPr>
          </a:p>
          <a:p>
            <a:pPr algn="ctr"/>
            <a:r>
              <a:rPr lang="en-IE" sz="900" b="1" dirty="0">
                <a:solidFill>
                  <a:schemeClr val="bg1"/>
                </a:solidFill>
              </a:rPr>
              <a:t>Employee Entitlements Team</a:t>
            </a:r>
          </a:p>
          <a:p>
            <a:pPr algn="ctr"/>
            <a:endParaRPr lang="en-IE" sz="900" b="1" dirty="0">
              <a:solidFill>
                <a:schemeClr val="bg1"/>
              </a:solidFill>
            </a:endParaRPr>
          </a:p>
          <a:p>
            <a:pPr algn="ctr"/>
            <a:r>
              <a:rPr lang="en-IE" sz="900" dirty="0">
                <a:solidFill>
                  <a:schemeClr val="bg1"/>
                </a:solidFill>
              </a:rPr>
              <a:t>Michelle Kelly/Grainne Delaney  </a:t>
            </a:r>
          </a:p>
          <a:p>
            <a:pPr algn="ctr"/>
            <a:r>
              <a:rPr lang="en-IE" sz="900" dirty="0">
                <a:solidFill>
                  <a:schemeClr val="bg1"/>
                </a:solidFill>
              </a:rPr>
              <a:t>Donna Murphy</a:t>
            </a:r>
          </a:p>
          <a:p>
            <a:pPr algn="ctr"/>
            <a:r>
              <a:rPr lang="en-IE" sz="900" dirty="0">
                <a:solidFill>
                  <a:schemeClr val="bg1"/>
                </a:solidFill>
              </a:rPr>
              <a:t>Claire Hayes</a:t>
            </a:r>
          </a:p>
          <a:p>
            <a:pPr algn="ctr"/>
            <a:endParaRPr lang="en-IE" sz="900" b="1" dirty="0">
              <a:solidFill>
                <a:schemeClr val="bg1"/>
              </a:solidFill>
            </a:endParaRPr>
          </a:p>
          <a:p>
            <a:pPr algn="ctr"/>
            <a:endParaRPr lang="en-IE" sz="9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EE509D-445A-A88A-1E5F-F53D85FB02BD}"/>
              </a:ext>
            </a:extLst>
          </p:cNvPr>
          <p:cNvSpPr/>
          <p:nvPr/>
        </p:nvSpPr>
        <p:spPr>
          <a:xfrm>
            <a:off x="9436940" y="5660307"/>
            <a:ext cx="1550658" cy="826221"/>
          </a:xfrm>
          <a:prstGeom prst="rect">
            <a:avLst/>
          </a:prstGeom>
          <a:solidFill>
            <a:srgbClr val="378B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 b="1">
              <a:solidFill>
                <a:schemeClr val="bg1"/>
              </a:solidFill>
            </a:endParaRPr>
          </a:p>
          <a:p>
            <a:pPr algn="ctr"/>
            <a:r>
              <a:rPr lang="en-IE" sz="900" b="1">
                <a:solidFill>
                  <a:schemeClr val="bg1"/>
                </a:solidFill>
              </a:rPr>
              <a:t>Contracts Team</a:t>
            </a:r>
          </a:p>
          <a:p>
            <a:pPr algn="ctr"/>
            <a:endParaRPr lang="en-IE" sz="900" b="1">
              <a:solidFill>
                <a:schemeClr val="bg1"/>
              </a:solidFill>
            </a:endParaRPr>
          </a:p>
          <a:p>
            <a:pPr algn="ctr"/>
            <a:r>
              <a:rPr lang="en-IE" sz="900">
                <a:solidFill>
                  <a:schemeClr val="bg1"/>
                </a:solidFill>
              </a:rPr>
              <a:t>Karen Doyle (0.5)</a:t>
            </a:r>
          </a:p>
          <a:p>
            <a:pPr algn="ctr"/>
            <a:r>
              <a:rPr lang="en-IE" sz="900">
                <a:solidFill>
                  <a:schemeClr val="bg1"/>
                </a:solidFill>
              </a:rPr>
              <a:t>Michelle Stacey</a:t>
            </a:r>
          </a:p>
          <a:p>
            <a:pPr algn="ctr"/>
            <a:endParaRPr lang="en-IE" sz="900" b="1">
              <a:solidFill>
                <a:schemeClr val="bg1"/>
              </a:solidFill>
            </a:endParaRPr>
          </a:p>
          <a:p>
            <a:pPr algn="ctr"/>
            <a:endParaRPr lang="en-IE" sz="900" b="1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2B206-6D4B-8B0F-CE5B-D359649A4475}"/>
              </a:ext>
            </a:extLst>
          </p:cNvPr>
          <p:cNvSpPr/>
          <p:nvPr/>
        </p:nvSpPr>
        <p:spPr>
          <a:xfrm>
            <a:off x="61909" y="3248010"/>
            <a:ext cx="1475077" cy="843664"/>
          </a:xfrm>
          <a:prstGeom prst="rect">
            <a:avLst/>
          </a:prstGeom>
          <a:solidFill>
            <a:srgbClr val="4EB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900" b="1">
                <a:solidFill>
                  <a:schemeClr val="bg1"/>
                </a:solidFill>
              </a:rPr>
              <a:t>Consent Framework Team</a:t>
            </a:r>
          </a:p>
          <a:p>
            <a:pPr algn="ctr"/>
            <a:endParaRPr lang="en-IE" sz="900" b="1">
              <a:solidFill>
                <a:schemeClr val="bg1"/>
              </a:solidFill>
            </a:endParaRPr>
          </a:p>
          <a:p>
            <a:pPr algn="ctr"/>
            <a:r>
              <a:rPr lang="en-IE" sz="900">
                <a:solidFill>
                  <a:schemeClr val="bg1"/>
                </a:solidFill>
              </a:rPr>
              <a:t>Anne Murphy </a:t>
            </a:r>
          </a:p>
          <a:p>
            <a:pPr algn="ctr"/>
            <a:r>
              <a:rPr lang="en-IE" sz="900">
                <a:solidFill>
                  <a:schemeClr val="bg1"/>
                </a:solidFill>
              </a:rPr>
              <a:t>Ciara Byrne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0D75F0D-DF6D-094E-6CE1-9C882E018DD3}"/>
              </a:ext>
            </a:extLst>
          </p:cNvPr>
          <p:cNvSpPr txBox="1"/>
          <p:nvPr/>
        </p:nvSpPr>
        <p:spPr>
          <a:xfrm>
            <a:off x="8100737" y="2974397"/>
            <a:ext cx="8968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800"/>
            </a:lvl1pPr>
          </a:lstStyle>
          <a:p>
            <a:r>
              <a:rPr lang="en-IE"/>
              <a:t>Employee Relations</a:t>
            </a:r>
          </a:p>
          <a:p>
            <a:r>
              <a:rPr lang="en-IE"/>
              <a:t>Industrial Relations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47FCA2-A795-4BB0-45A5-20D7EBE888BB}"/>
              </a:ext>
            </a:extLst>
          </p:cNvPr>
          <p:cNvCxnSpPr>
            <a:cxnSpLocks/>
          </p:cNvCxnSpPr>
          <p:nvPr/>
        </p:nvCxnSpPr>
        <p:spPr>
          <a:xfrm flipH="1">
            <a:off x="1937087" y="415858"/>
            <a:ext cx="2568440" cy="0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016737B-0DF8-44D3-9AF4-FA659C501F7A}"/>
              </a:ext>
            </a:extLst>
          </p:cNvPr>
          <p:cNvCxnSpPr>
            <a:cxnSpLocks/>
          </p:cNvCxnSpPr>
          <p:nvPr/>
        </p:nvCxnSpPr>
        <p:spPr>
          <a:xfrm>
            <a:off x="1937087" y="415858"/>
            <a:ext cx="0" cy="748067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CCBE43-B929-D28A-27B2-DC916EDBDC8E}"/>
              </a:ext>
            </a:extLst>
          </p:cNvPr>
          <p:cNvCxnSpPr>
            <a:cxnSpLocks/>
          </p:cNvCxnSpPr>
          <p:nvPr/>
        </p:nvCxnSpPr>
        <p:spPr>
          <a:xfrm flipH="1">
            <a:off x="652867" y="1787458"/>
            <a:ext cx="2568440" cy="0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2C8B12-F49A-9EC2-3F7D-7A05EA47AF1C}"/>
              </a:ext>
            </a:extLst>
          </p:cNvPr>
          <p:cNvCxnSpPr>
            <a:cxnSpLocks/>
          </p:cNvCxnSpPr>
          <p:nvPr/>
        </p:nvCxnSpPr>
        <p:spPr>
          <a:xfrm>
            <a:off x="1937087" y="1613849"/>
            <a:ext cx="0" cy="173609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9A8A9EA-7034-0FE5-D35A-7B65236EA382}"/>
              </a:ext>
            </a:extLst>
          </p:cNvPr>
          <p:cNvCxnSpPr>
            <a:cxnSpLocks/>
          </p:cNvCxnSpPr>
          <p:nvPr/>
        </p:nvCxnSpPr>
        <p:spPr>
          <a:xfrm>
            <a:off x="652867" y="1787458"/>
            <a:ext cx="0" cy="251862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D407B8F-B306-D479-C7E3-3D529AE302F9}"/>
              </a:ext>
            </a:extLst>
          </p:cNvPr>
          <p:cNvCxnSpPr>
            <a:cxnSpLocks/>
          </p:cNvCxnSpPr>
          <p:nvPr/>
        </p:nvCxnSpPr>
        <p:spPr>
          <a:xfrm>
            <a:off x="3216949" y="1787458"/>
            <a:ext cx="0" cy="229949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A313DEA-DA4A-457B-D08C-1E9FBCEAD0CE}"/>
              </a:ext>
            </a:extLst>
          </p:cNvPr>
          <p:cNvCxnSpPr>
            <a:cxnSpLocks/>
          </p:cNvCxnSpPr>
          <p:nvPr/>
        </p:nvCxnSpPr>
        <p:spPr>
          <a:xfrm>
            <a:off x="638984" y="2954832"/>
            <a:ext cx="0" cy="293178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34892E-3BAD-D74A-3559-B78EF7CF3CA4}"/>
              </a:ext>
            </a:extLst>
          </p:cNvPr>
          <p:cNvCxnSpPr>
            <a:cxnSpLocks/>
          </p:cNvCxnSpPr>
          <p:nvPr/>
        </p:nvCxnSpPr>
        <p:spPr>
          <a:xfrm>
            <a:off x="6011364" y="748664"/>
            <a:ext cx="0" cy="604360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0BBA7E6-F63E-3E2F-A6D5-F5F497C8EE1D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6011364" y="961543"/>
            <a:ext cx="400098" cy="8641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98A3EFB-C0B8-20B2-E773-D1AB49F552F9}"/>
              </a:ext>
            </a:extLst>
          </p:cNvPr>
          <p:cNvCxnSpPr>
            <a:cxnSpLocks/>
          </p:cNvCxnSpPr>
          <p:nvPr/>
        </p:nvCxnSpPr>
        <p:spPr>
          <a:xfrm flipH="1">
            <a:off x="5547062" y="1353024"/>
            <a:ext cx="4320838" cy="0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7315F6A-1266-FAE5-1982-5A4047656445}"/>
              </a:ext>
            </a:extLst>
          </p:cNvPr>
          <p:cNvCxnSpPr>
            <a:cxnSpLocks/>
          </p:cNvCxnSpPr>
          <p:nvPr/>
        </p:nvCxnSpPr>
        <p:spPr>
          <a:xfrm>
            <a:off x="5547062" y="1353024"/>
            <a:ext cx="0" cy="260825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A5B7AA-9CD9-6AA9-C015-90714044B366}"/>
              </a:ext>
            </a:extLst>
          </p:cNvPr>
          <p:cNvCxnSpPr>
            <a:cxnSpLocks/>
          </p:cNvCxnSpPr>
          <p:nvPr/>
        </p:nvCxnSpPr>
        <p:spPr>
          <a:xfrm>
            <a:off x="9867900" y="1366022"/>
            <a:ext cx="0" cy="260825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0974F71-DADB-31FD-A74E-94DE1D02AE33}"/>
              </a:ext>
            </a:extLst>
          </p:cNvPr>
          <p:cNvCxnSpPr>
            <a:cxnSpLocks/>
          </p:cNvCxnSpPr>
          <p:nvPr/>
        </p:nvCxnSpPr>
        <p:spPr>
          <a:xfrm>
            <a:off x="8423612" y="1366022"/>
            <a:ext cx="0" cy="260825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5B9FE9F-F909-7BB4-230E-C42579B8A465}"/>
              </a:ext>
            </a:extLst>
          </p:cNvPr>
          <p:cNvCxnSpPr>
            <a:cxnSpLocks/>
          </p:cNvCxnSpPr>
          <p:nvPr/>
        </p:nvCxnSpPr>
        <p:spPr>
          <a:xfrm>
            <a:off x="6985337" y="1366022"/>
            <a:ext cx="0" cy="260825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65CB7A2-8FCC-1976-E7CC-65B1020E559B}"/>
              </a:ext>
            </a:extLst>
          </p:cNvPr>
          <p:cNvCxnSpPr>
            <a:cxnSpLocks/>
          </p:cNvCxnSpPr>
          <p:nvPr/>
        </p:nvCxnSpPr>
        <p:spPr>
          <a:xfrm>
            <a:off x="5470862" y="2379387"/>
            <a:ext cx="0" cy="106999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DBD03ED-711C-2F6E-F55E-92433D9C5658}"/>
              </a:ext>
            </a:extLst>
          </p:cNvPr>
          <p:cNvCxnSpPr>
            <a:cxnSpLocks/>
          </p:cNvCxnSpPr>
          <p:nvPr/>
        </p:nvCxnSpPr>
        <p:spPr>
          <a:xfrm>
            <a:off x="5479533" y="2742845"/>
            <a:ext cx="0" cy="177887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822D33C-338F-8E1D-5315-41DEA70A999B}"/>
              </a:ext>
            </a:extLst>
          </p:cNvPr>
          <p:cNvCxnSpPr>
            <a:cxnSpLocks/>
          </p:cNvCxnSpPr>
          <p:nvPr/>
        </p:nvCxnSpPr>
        <p:spPr>
          <a:xfrm>
            <a:off x="7023683" y="2772285"/>
            <a:ext cx="0" cy="177887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00C1D78-B5E6-7F9A-0C8C-A76C5D10DB76}"/>
              </a:ext>
            </a:extLst>
          </p:cNvPr>
          <p:cNvCxnSpPr>
            <a:cxnSpLocks/>
          </p:cNvCxnSpPr>
          <p:nvPr/>
        </p:nvCxnSpPr>
        <p:spPr>
          <a:xfrm>
            <a:off x="8468832" y="2772284"/>
            <a:ext cx="0" cy="177887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64DCBF2-DDE6-260A-8340-0DE82C590649}"/>
              </a:ext>
            </a:extLst>
          </p:cNvPr>
          <p:cNvCxnSpPr>
            <a:cxnSpLocks/>
          </p:cNvCxnSpPr>
          <p:nvPr/>
        </p:nvCxnSpPr>
        <p:spPr>
          <a:xfrm>
            <a:off x="9992832" y="2762831"/>
            <a:ext cx="0" cy="177887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995ABE8-90E5-2E78-17ED-223896580F91}"/>
              </a:ext>
            </a:extLst>
          </p:cNvPr>
          <p:cNvSpPr/>
          <p:nvPr/>
        </p:nvSpPr>
        <p:spPr>
          <a:xfrm>
            <a:off x="4709059" y="5874618"/>
            <a:ext cx="1550658" cy="826222"/>
          </a:xfrm>
          <a:prstGeom prst="rect">
            <a:avLst/>
          </a:prstGeom>
          <a:solidFill>
            <a:srgbClr val="A752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 b="1"/>
          </a:p>
          <a:p>
            <a:pPr algn="ctr"/>
            <a:r>
              <a:rPr lang="en-IE" sz="900" b="1"/>
              <a:t>Payroll Team</a:t>
            </a:r>
          </a:p>
          <a:p>
            <a:pPr algn="ctr"/>
            <a:endParaRPr lang="en-IE" sz="900"/>
          </a:p>
          <a:p>
            <a:pPr algn="ctr"/>
            <a:r>
              <a:rPr lang="en-IE" sz="900"/>
              <a:t>Eimear Flynn</a:t>
            </a:r>
          </a:p>
          <a:p>
            <a:pPr algn="ctr"/>
            <a:r>
              <a:rPr lang="en-IE" sz="900"/>
              <a:t>Karen Doyle (0.5)</a:t>
            </a:r>
          </a:p>
          <a:p>
            <a:pPr algn="ctr"/>
            <a:r>
              <a:rPr lang="en-IE" sz="900"/>
              <a:t>Sarah Stott</a:t>
            </a:r>
          </a:p>
          <a:p>
            <a:pPr algn="ctr"/>
            <a:endParaRPr lang="en-IE" sz="900"/>
          </a:p>
          <a:p>
            <a:endParaRPr lang="en-IE" sz="90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567E357-86A6-E67A-F51B-7A0AA5823736}"/>
              </a:ext>
            </a:extLst>
          </p:cNvPr>
          <p:cNvSpPr txBox="1"/>
          <p:nvPr/>
        </p:nvSpPr>
        <p:spPr>
          <a:xfrm>
            <a:off x="4709059" y="2934642"/>
            <a:ext cx="146143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IE" sz="800"/>
              <a:t>Pensions</a:t>
            </a:r>
          </a:p>
          <a:p>
            <a:pPr marL="171450" indent="-171450">
              <a:buFontTx/>
              <a:buChar char="-"/>
            </a:pPr>
            <a:r>
              <a:rPr lang="en-IE" sz="800"/>
              <a:t>Culture &amp; Wellbeing </a:t>
            </a:r>
          </a:p>
          <a:p>
            <a:pPr marL="171450" indent="-171450">
              <a:buFontTx/>
              <a:buChar char="-"/>
            </a:pPr>
            <a:r>
              <a:rPr lang="en-IE" sz="800"/>
              <a:t>Learning &amp; Development </a:t>
            </a:r>
          </a:p>
          <a:p>
            <a:pPr marL="171450" indent="-171450">
              <a:buFontTx/>
              <a:buChar char="-"/>
            </a:pPr>
            <a:r>
              <a:rPr lang="en-IE" sz="800"/>
              <a:t>Payroll</a:t>
            </a:r>
          </a:p>
          <a:p>
            <a:pPr marL="171450" indent="-171450">
              <a:buFontTx/>
              <a:buChar char="-"/>
            </a:pPr>
            <a:r>
              <a:rPr lang="en-IE" sz="800"/>
              <a:t>Onboarding &amp; Induction</a:t>
            </a:r>
          </a:p>
          <a:p>
            <a:pPr marL="171450" indent="-171450">
              <a:buFontTx/>
              <a:buChar char="-"/>
            </a:pPr>
            <a:r>
              <a:rPr lang="en-IE" sz="800"/>
              <a:t>Recognition</a:t>
            </a:r>
          </a:p>
          <a:p>
            <a:pPr marL="171450" indent="-171450">
              <a:buFontTx/>
              <a:buChar char="-"/>
            </a:pPr>
            <a:r>
              <a:rPr lang="en-IE" sz="800"/>
              <a:t>Offboarding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8099A9-2765-172C-4D60-179D20DE9361}"/>
              </a:ext>
            </a:extLst>
          </p:cNvPr>
          <p:cNvCxnSpPr>
            <a:cxnSpLocks/>
          </p:cNvCxnSpPr>
          <p:nvPr/>
        </p:nvCxnSpPr>
        <p:spPr>
          <a:xfrm>
            <a:off x="7023683" y="2388710"/>
            <a:ext cx="0" cy="106999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373AF-02C2-C52F-3AE1-139BF0667701}"/>
              </a:ext>
            </a:extLst>
          </p:cNvPr>
          <p:cNvCxnSpPr>
            <a:cxnSpLocks/>
          </p:cNvCxnSpPr>
          <p:nvPr/>
        </p:nvCxnSpPr>
        <p:spPr>
          <a:xfrm>
            <a:off x="8473762" y="2379387"/>
            <a:ext cx="0" cy="106999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ECAF2F-97C4-3D65-B73D-8007EBF4CE2F}"/>
              </a:ext>
            </a:extLst>
          </p:cNvPr>
          <p:cNvCxnSpPr>
            <a:cxnSpLocks/>
          </p:cNvCxnSpPr>
          <p:nvPr/>
        </p:nvCxnSpPr>
        <p:spPr>
          <a:xfrm>
            <a:off x="9992832" y="2379386"/>
            <a:ext cx="0" cy="106999"/>
          </a:xfrm>
          <a:prstGeom prst="line">
            <a:avLst/>
          </a:prstGeom>
          <a:ln w="9525">
            <a:solidFill>
              <a:srgbClr val="AAB7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6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149F37-FB94-E3E3-8B47-C908DEA23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3323"/>
              </p:ext>
            </p:extLst>
          </p:nvPr>
        </p:nvGraphicFramePr>
        <p:xfrm>
          <a:off x="495301" y="970650"/>
          <a:ext cx="10531945" cy="46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893">
                  <a:extLst>
                    <a:ext uri="{9D8B030D-6E8A-4147-A177-3AD203B41FA5}">
                      <a16:colId xmlns:a16="http://schemas.microsoft.com/office/drawing/2014/main" val="2469224382"/>
                    </a:ext>
                  </a:extLst>
                </a:gridCol>
                <a:gridCol w="2054425">
                  <a:extLst>
                    <a:ext uri="{9D8B030D-6E8A-4147-A177-3AD203B41FA5}">
                      <a16:colId xmlns:a16="http://schemas.microsoft.com/office/drawing/2014/main" val="3887791295"/>
                    </a:ext>
                  </a:extLst>
                </a:gridCol>
                <a:gridCol w="3189421">
                  <a:extLst>
                    <a:ext uri="{9D8B030D-6E8A-4147-A177-3AD203B41FA5}">
                      <a16:colId xmlns:a16="http://schemas.microsoft.com/office/drawing/2014/main" val="2407809870"/>
                    </a:ext>
                  </a:extLst>
                </a:gridCol>
                <a:gridCol w="4357206">
                  <a:extLst>
                    <a:ext uri="{9D8B030D-6E8A-4147-A177-3AD203B41FA5}">
                      <a16:colId xmlns:a16="http://schemas.microsoft.com/office/drawing/2014/main" val="896805839"/>
                    </a:ext>
                  </a:extLst>
                </a:gridCol>
              </a:tblGrid>
              <a:tr h="77259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Shauna Whyte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Vice President People, Culture &amp; EDI</a:t>
                      </a:r>
                      <a:endParaRPr lang="en-US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vppeoplecultureedi@setu.ie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434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 Mahony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 Manager, Employee Experience &amp;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3"/>
                        </a:rPr>
                        <a:t>jane.mahony@setu.ie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66023"/>
                  </a:ext>
                </a:extLst>
              </a:tr>
              <a:tr h="78721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Sue Hurley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 Manager, HR Services &amp; Operations Optimisation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Sue.Hurley@setu.ie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70263"/>
                  </a:ext>
                </a:extLst>
              </a:tr>
              <a:tr h="77259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Darren Fitzpatrick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 Manager, Workforce Strategy &amp; 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Darren.Fitzpatrick@setu.ie</a:t>
                      </a:r>
                      <a:endParaRPr lang="de-DE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374659"/>
                  </a:ext>
                </a:extLst>
              </a:tr>
              <a:tr h="77259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Máire Prendergast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 Manager, Employee &amp; Industrial 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hlinkClick r:id="rId6"/>
                        </a:rPr>
                        <a:t>Maire.Prendergast@setu.ie</a:t>
                      </a:r>
                      <a:endParaRPr lang="fr-FR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848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Pauline Keating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Administrator to the Vice President for People, Culture &amp; 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Pauline.Keating@setu.ie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0218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61CDDF-524B-8C16-3D7E-455E057E9F75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3" y="952651"/>
            <a:ext cx="946800" cy="7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61F54-C9BA-5FBF-4508-0B832EAD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116" b="1"/>
          <a:stretch>
            <a:fillRect/>
          </a:stretch>
        </p:blipFill>
        <p:spPr>
          <a:xfrm>
            <a:off x="495301" y="2557812"/>
            <a:ext cx="936000" cy="790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41F3C-76F4-0DB5-BF1E-98988ABFFDBE}"/>
              </a:ext>
            </a:extLst>
          </p:cNvPr>
          <p:cNvSpPr txBox="1"/>
          <p:nvPr/>
        </p:nvSpPr>
        <p:spPr>
          <a:xfrm>
            <a:off x="651507" y="152400"/>
            <a:ext cx="35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HR Team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E690D-0FFA-50D4-8108-8C16A98142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" y="3337588"/>
            <a:ext cx="961570" cy="798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A166F-3617-F861-4A1D-C4163061624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>
            <a:fillRect/>
          </a:stretch>
        </p:blipFill>
        <p:spPr>
          <a:xfrm>
            <a:off x="481133" y="4128507"/>
            <a:ext cx="957600" cy="79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4FB8C2-630D-0377-877E-A1BFDFEA2EAD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7"/>
          <a:stretch>
            <a:fillRect/>
          </a:stretch>
        </p:blipFill>
        <p:spPr>
          <a:xfrm>
            <a:off x="481133" y="4902506"/>
            <a:ext cx="953330" cy="721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0C3DFA-EA1B-81A7-85D6-6E788B252982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3" y="1744651"/>
            <a:ext cx="936000" cy="83878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087088-E082-F5A8-4975-2DE2A993B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31652"/>
              </p:ext>
            </p:extLst>
          </p:nvPr>
        </p:nvGraphicFramePr>
        <p:xfrm>
          <a:off x="473669" y="521732"/>
          <a:ext cx="1055186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420">
                  <a:extLst>
                    <a:ext uri="{9D8B030D-6E8A-4147-A177-3AD203B41FA5}">
                      <a16:colId xmlns:a16="http://schemas.microsoft.com/office/drawing/2014/main" val="1932747072"/>
                    </a:ext>
                  </a:extLst>
                </a:gridCol>
                <a:gridCol w="2071249">
                  <a:extLst>
                    <a:ext uri="{9D8B030D-6E8A-4147-A177-3AD203B41FA5}">
                      <a16:colId xmlns:a16="http://schemas.microsoft.com/office/drawing/2014/main" val="1290159377"/>
                    </a:ext>
                  </a:extLst>
                </a:gridCol>
                <a:gridCol w="3178570">
                  <a:extLst>
                    <a:ext uri="{9D8B030D-6E8A-4147-A177-3AD203B41FA5}">
                      <a16:colId xmlns:a16="http://schemas.microsoft.com/office/drawing/2014/main" val="1909537822"/>
                    </a:ext>
                  </a:extLst>
                </a:gridCol>
                <a:gridCol w="4362623">
                  <a:extLst>
                    <a:ext uri="{9D8B030D-6E8A-4147-A177-3AD203B41FA5}">
                      <a16:colId xmlns:a16="http://schemas.microsoft.com/office/drawing/2014/main" val="2085283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Photo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Name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Area of Responsibilities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8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16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9EA2F-EB45-EB70-7924-3C9CA51E9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76907A-15AF-3549-8FBE-F30DFE68E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20880"/>
              </p:ext>
            </p:extLst>
          </p:nvPr>
        </p:nvGraphicFramePr>
        <p:xfrm>
          <a:off x="495300" y="930857"/>
          <a:ext cx="10531944" cy="4637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893">
                  <a:extLst>
                    <a:ext uri="{9D8B030D-6E8A-4147-A177-3AD203B41FA5}">
                      <a16:colId xmlns:a16="http://schemas.microsoft.com/office/drawing/2014/main" val="2469224382"/>
                    </a:ext>
                  </a:extLst>
                </a:gridCol>
                <a:gridCol w="1649516">
                  <a:extLst>
                    <a:ext uri="{9D8B030D-6E8A-4147-A177-3AD203B41FA5}">
                      <a16:colId xmlns:a16="http://schemas.microsoft.com/office/drawing/2014/main" val="3887791295"/>
                    </a:ext>
                  </a:extLst>
                </a:gridCol>
                <a:gridCol w="4125191">
                  <a:extLst>
                    <a:ext uri="{9D8B030D-6E8A-4147-A177-3AD203B41FA5}">
                      <a16:colId xmlns:a16="http://schemas.microsoft.com/office/drawing/2014/main" val="2407809870"/>
                    </a:ext>
                  </a:extLst>
                </a:gridCol>
                <a:gridCol w="3826344">
                  <a:extLst>
                    <a:ext uri="{9D8B030D-6E8A-4147-A177-3AD203B41FA5}">
                      <a16:colId xmlns:a16="http://schemas.microsoft.com/office/drawing/2014/main" val="896805839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Lucy Butler 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President Directorate,  External Affairs, Governance,  Strategy, Information and Communications Technology, Faculty of Health Sciences (WD), Faculty of Science and Computing (WD).</a:t>
                      </a:r>
                      <a:endParaRPr lang="en-US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hlinkClick r:id="rId3"/>
                        </a:rPr>
                        <a:t>Lucy.Butler@setu.ie</a:t>
                      </a:r>
                      <a:endParaRPr lang="en-IE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43442"/>
                  </a:ext>
                </a:extLst>
              </a:tr>
              <a:tr h="72043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Katie J. Murphy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Faculty of Arts &amp; Humanities (CW), Faculty of Business (CW) Faculty of Science &amp; Computing (CW), Global Partnerships, People, Culture &amp; EDI, Finance.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hlinkClick r:id="rId4"/>
                        </a:rPr>
                        <a:t>Katie.J.Murphy@setu.ie</a:t>
                      </a:r>
                      <a:endParaRPr lang="nl-NL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66023"/>
                  </a:ext>
                </a:extLst>
              </a:tr>
              <a:tr h="79607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 O Gorman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Wexford Campus, 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 Engagement &amp; Success, Faculty of Engineering &amp; Built Env (CW)</a:t>
                      </a:r>
                      <a:endParaRPr lang="en-IE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alibri"/>
                          <a:ea typeface="Calibri"/>
                          <a:cs typeface="Calibri"/>
                          <a:hlinkClick r:id="rId5"/>
                        </a:rPr>
                        <a:t>Jean.OGorman@setu.ie</a:t>
                      </a:r>
                      <a:endParaRPr lang="fr-FR" sz="12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70263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Robyn Foley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Faculty of Arts &amp; Humanities (WD), Faculty of Engineering &amp; Built Env (WD), Sustainability, Estates &amp; Facilities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hlinkClick r:id="rId6"/>
                        </a:rPr>
                        <a:t>Robyn.foley@setu.ie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374659"/>
                  </a:ext>
                </a:extLst>
              </a:tr>
              <a:tr h="8705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Claire Cashin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Faculty of Business (WD), 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Faculty of Education &amp; Lifelong Learning, Academic Affairs, Teaching &amp; Learning, Research, Innovation &amp; Impact</a:t>
                      </a:r>
                      <a:endParaRPr lang="en-IE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Claire.cashin@setu.ie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84860"/>
                  </a:ext>
                </a:extLst>
              </a:tr>
              <a:tr h="69820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Eimear Fitzpatrick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 Business Partner for Research- HRS4R Lead 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(Walton)</a:t>
                      </a:r>
                      <a:endParaRPr lang="en-IE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linkClick r:id="rId8"/>
                        </a:rPr>
                        <a:t>Eimear.Fitzpatrick@setu.ie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0218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188A36-8295-AAE6-D959-C8D45F64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55983"/>
              </p:ext>
            </p:extLst>
          </p:nvPr>
        </p:nvGraphicFramePr>
        <p:xfrm>
          <a:off x="495300" y="561525"/>
          <a:ext cx="10531944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4915">
                  <a:extLst>
                    <a:ext uri="{9D8B030D-6E8A-4147-A177-3AD203B41FA5}">
                      <a16:colId xmlns:a16="http://schemas.microsoft.com/office/drawing/2014/main" val="364126829"/>
                    </a:ext>
                  </a:extLst>
                </a:gridCol>
                <a:gridCol w="1645494">
                  <a:extLst>
                    <a:ext uri="{9D8B030D-6E8A-4147-A177-3AD203B41FA5}">
                      <a16:colId xmlns:a16="http://schemas.microsoft.com/office/drawing/2014/main" val="3964705812"/>
                    </a:ext>
                  </a:extLst>
                </a:gridCol>
                <a:gridCol w="4131336">
                  <a:extLst>
                    <a:ext uri="{9D8B030D-6E8A-4147-A177-3AD203B41FA5}">
                      <a16:colId xmlns:a16="http://schemas.microsoft.com/office/drawing/2014/main" val="3551953816"/>
                    </a:ext>
                  </a:extLst>
                </a:gridCol>
                <a:gridCol w="3820199">
                  <a:extLst>
                    <a:ext uri="{9D8B030D-6E8A-4147-A177-3AD203B41FA5}">
                      <a16:colId xmlns:a16="http://schemas.microsoft.com/office/drawing/2014/main" val="21255979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Photo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Name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Area of Responsibilities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903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D5258B-09FC-68F1-BDAE-CE9F3202F33F}"/>
              </a:ext>
            </a:extLst>
          </p:cNvPr>
          <p:cNvSpPr txBox="1"/>
          <p:nvPr/>
        </p:nvSpPr>
        <p:spPr>
          <a:xfrm>
            <a:off x="495301" y="1524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HR People Partners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A3166-FA67-3308-7D8A-1999C86A05D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/>
          <a:stretch>
            <a:fillRect/>
          </a:stretch>
        </p:blipFill>
        <p:spPr>
          <a:xfrm>
            <a:off x="501369" y="993525"/>
            <a:ext cx="925195" cy="7606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7975B5-003B-C743-BCF1-E843A947D5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9051" r="7013" b="17620"/>
          <a:stretch>
            <a:fillRect/>
          </a:stretch>
        </p:blipFill>
        <p:spPr>
          <a:xfrm>
            <a:off x="486967" y="4867068"/>
            <a:ext cx="936000" cy="69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D6150-66CE-E65F-0867-216DCB42D80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7" y="2485145"/>
            <a:ext cx="954000" cy="795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99F2B-BFEF-5D82-F974-0732D46FBC4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t="32101" r="14966" b="24788"/>
          <a:stretch>
            <a:fillRect/>
          </a:stretch>
        </p:blipFill>
        <p:spPr>
          <a:xfrm>
            <a:off x="495300" y="1765145"/>
            <a:ext cx="927667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99559-C90A-E207-C699-03F810DECB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001008"/>
            <a:ext cx="927666" cy="859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37BCDB-4FF1-484B-F224-173AA2D19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6" y="3267184"/>
            <a:ext cx="971333" cy="7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3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D7CBBB-0039-B40A-E691-21D72697B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85104"/>
              </p:ext>
            </p:extLst>
          </p:nvPr>
        </p:nvGraphicFramePr>
        <p:xfrm>
          <a:off x="571500" y="1062800"/>
          <a:ext cx="10533600" cy="5255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595">
                  <a:extLst>
                    <a:ext uri="{9D8B030D-6E8A-4147-A177-3AD203B41FA5}">
                      <a16:colId xmlns:a16="http://schemas.microsoft.com/office/drawing/2014/main" val="1186650509"/>
                    </a:ext>
                  </a:extLst>
                </a:gridCol>
                <a:gridCol w="2193548">
                  <a:extLst>
                    <a:ext uri="{9D8B030D-6E8A-4147-A177-3AD203B41FA5}">
                      <a16:colId xmlns:a16="http://schemas.microsoft.com/office/drawing/2014/main" val="3547420498"/>
                    </a:ext>
                  </a:extLst>
                </a:gridCol>
                <a:gridCol w="3103174">
                  <a:extLst>
                    <a:ext uri="{9D8B030D-6E8A-4147-A177-3AD203B41FA5}">
                      <a16:colId xmlns:a16="http://schemas.microsoft.com/office/drawing/2014/main" val="3495091444"/>
                    </a:ext>
                  </a:extLst>
                </a:gridCol>
                <a:gridCol w="4315283">
                  <a:extLst>
                    <a:ext uri="{9D8B030D-6E8A-4147-A177-3AD203B41FA5}">
                      <a16:colId xmlns:a16="http://schemas.microsoft.com/office/drawing/2014/main" val="3670688480"/>
                    </a:ext>
                  </a:extLst>
                </a:gridCol>
              </a:tblGrid>
              <a:tr h="68648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Jamie Power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recruitment.wd@setu.ie</a:t>
                      </a: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24168"/>
                  </a:ext>
                </a:extLst>
              </a:tr>
              <a:tr h="70766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Vicky Nolan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3"/>
                        </a:rPr>
                        <a:t>recruitment.cw@setu.ie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2712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Janet Ayers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turise@setu.ie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2244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Jackie Hoban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recruitment.wd@setu.ie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837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Bríd Keogh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recruitment.cw@setu.ie</a:t>
                      </a: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664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Deirdre O’Sullivan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recruitmentpmss.wd@setu.ie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9190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Sarah Jane Doran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recruitment.cw@setu.ie</a:t>
                      </a: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0903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Jamie O’Brien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Recruitment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recruitment.wd@setu.ie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52924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FEF2FE7-423F-174A-F3B8-AAD92F03EC5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3378" r="13828" b="25427"/>
          <a:stretch>
            <a:fillRect/>
          </a:stretch>
        </p:blipFill>
        <p:spPr>
          <a:xfrm>
            <a:off x="561740" y="1062801"/>
            <a:ext cx="936000" cy="6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1A41C8-9FC7-2E58-0170-267A7DACE1C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4" y="2464757"/>
            <a:ext cx="943886" cy="6337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8D41AF-3E5C-2DCF-A3BE-5E8C60E7627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4371" b="12418"/>
          <a:stretch>
            <a:fillRect/>
          </a:stretch>
        </p:blipFill>
        <p:spPr>
          <a:xfrm>
            <a:off x="561740" y="4465707"/>
            <a:ext cx="936299" cy="5876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C75393-E9BF-0657-671C-D028B0D29DAE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14401" b="12418"/>
          <a:stretch>
            <a:fillRect/>
          </a:stretch>
        </p:blipFill>
        <p:spPr>
          <a:xfrm>
            <a:off x="561263" y="5690776"/>
            <a:ext cx="936299" cy="6337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7522FA-188B-072D-C424-7D3B074A3974}"/>
              </a:ext>
            </a:extLst>
          </p:cNvPr>
          <p:cNvSpPr txBox="1"/>
          <p:nvPr/>
        </p:nvSpPr>
        <p:spPr>
          <a:xfrm>
            <a:off x="651507" y="152400"/>
            <a:ext cx="35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HR Team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1276B-390C-7AAD-3814-6A00634C33C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0" y="1745890"/>
            <a:ext cx="921129" cy="713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713533-6FF2-FD3B-6C80-32BD3F3315C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4"/>
          <a:stretch>
            <a:fillRect/>
          </a:stretch>
        </p:blipFill>
        <p:spPr>
          <a:xfrm>
            <a:off x="561264" y="5053324"/>
            <a:ext cx="936299" cy="64848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3F14CB-72C3-B720-FE1A-570B825FE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24130"/>
              </p:ext>
            </p:extLst>
          </p:nvPr>
        </p:nvGraphicFramePr>
        <p:xfrm>
          <a:off x="568850" y="638175"/>
          <a:ext cx="10546009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172">
                  <a:extLst>
                    <a:ext uri="{9D8B030D-6E8A-4147-A177-3AD203B41FA5}">
                      <a16:colId xmlns:a16="http://schemas.microsoft.com/office/drawing/2014/main" val="2743625826"/>
                    </a:ext>
                  </a:extLst>
                </a:gridCol>
                <a:gridCol w="2205678">
                  <a:extLst>
                    <a:ext uri="{9D8B030D-6E8A-4147-A177-3AD203B41FA5}">
                      <a16:colId xmlns:a16="http://schemas.microsoft.com/office/drawing/2014/main" val="3351570889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3825108407"/>
                    </a:ext>
                  </a:extLst>
                </a:gridCol>
                <a:gridCol w="4314009">
                  <a:extLst>
                    <a:ext uri="{9D8B030D-6E8A-4147-A177-3AD203B41FA5}">
                      <a16:colId xmlns:a16="http://schemas.microsoft.com/office/drawing/2014/main" val="289333750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Photo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Name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Area of Responsibilities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180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3351316-FEDF-E3FF-7B8B-E9A2056A1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>
            <a:fillRect/>
          </a:stretch>
        </p:blipFill>
        <p:spPr>
          <a:xfrm>
            <a:off x="560789" y="3098517"/>
            <a:ext cx="936773" cy="689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38514-FFD7-93F6-7EA3-E65EF96809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4" y="3786570"/>
            <a:ext cx="936300" cy="6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9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0E01D-2C04-D4C5-36A4-6EB0C9041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70BFEB3-DFB7-567B-2D9F-72C3A3E14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40767"/>
              </p:ext>
            </p:extLst>
          </p:nvPr>
        </p:nvGraphicFramePr>
        <p:xfrm>
          <a:off x="545156" y="960240"/>
          <a:ext cx="10485890" cy="3599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593">
                  <a:extLst>
                    <a:ext uri="{9D8B030D-6E8A-4147-A177-3AD203B41FA5}">
                      <a16:colId xmlns:a16="http://schemas.microsoft.com/office/drawing/2014/main" val="346608427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911205576"/>
                    </a:ext>
                  </a:extLst>
                </a:gridCol>
                <a:gridCol w="3210120">
                  <a:extLst>
                    <a:ext uri="{9D8B030D-6E8A-4147-A177-3AD203B41FA5}">
                      <a16:colId xmlns:a16="http://schemas.microsoft.com/office/drawing/2014/main" val="804240429"/>
                    </a:ext>
                  </a:extLst>
                </a:gridCol>
                <a:gridCol w="4304177">
                  <a:extLst>
                    <a:ext uri="{9D8B030D-6E8A-4147-A177-3AD203B41FA5}">
                      <a16:colId xmlns:a16="http://schemas.microsoft.com/office/drawing/2014/main" val="1805988592"/>
                    </a:ext>
                  </a:extLst>
                </a:gridCol>
              </a:tblGrid>
              <a:tr h="71978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Michelle Kelly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Employee Entitlements 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2"/>
                        </a:rPr>
                        <a:t>EmployeeEntitlements.CW@setu.ie</a:t>
                      </a:r>
                      <a:r>
                        <a:rPr lang="en-US" sz="12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224876"/>
                  </a:ext>
                </a:extLst>
              </a:tr>
              <a:tr h="71978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Grainne Delaney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Employee Entitlements 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2"/>
                        </a:rPr>
                        <a:t>EmployeeEntitlements.CW@setu.ie</a:t>
                      </a:r>
                      <a:r>
                        <a:rPr lang="en-US" sz="12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40493"/>
                  </a:ext>
                </a:extLst>
              </a:tr>
              <a:tr h="71978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Donna Murphy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Employee Entitlements 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linkClick r:id="rId3"/>
                        </a:rPr>
                        <a:t>EmployeeEntitlements.WD@setu.ie</a:t>
                      </a:r>
                      <a:r>
                        <a:rPr lang="en-US" sz="1200" dirty="0"/>
                        <a:t>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3550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Claire Hayes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Employee Entitlements 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hlinkClick r:id="rId3"/>
                        </a:rPr>
                        <a:t>EmployeeEntitlements.WD@setu.ie</a:t>
                      </a:r>
                      <a:r>
                        <a:rPr lang="en-US" sz="1200"/>
                        <a:t> </a:t>
                      </a:r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9154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Michelle Stacey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Contracts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HRContracts.WD@setu.ie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41570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A42B607-8566-C244-291A-D47BC9A6550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5890" r="5836" b="21206"/>
          <a:stretch>
            <a:fillRect/>
          </a:stretch>
        </p:blipFill>
        <p:spPr>
          <a:xfrm>
            <a:off x="545155" y="3113441"/>
            <a:ext cx="954000" cy="72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55DF2D-29EE-E97B-0C6F-1F9BCE9C7D47}"/>
              </a:ext>
            </a:extLst>
          </p:cNvPr>
          <p:cNvSpPr txBox="1"/>
          <p:nvPr/>
        </p:nvSpPr>
        <p:spPr>
          <a:xfrm>
            <a:off x="651507" y="152400"/>
            <a:ext cx="35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HR Team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16A02-35C0-C20F-47EC-EA16E650690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r="5473" b="20124"/>
          <a:stretch>
            <a:fillRect/>
          </a:stretch>
        </p:blipFill>
        <p:spPr>
          <a:xfrm>
            <a:off x="545157" y="955527"/>
            <a:ext cx="935999" cy="738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28159-0F44-B16A-56CB-1A0E0B1368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b="7364"/>
          <a:stretch>
            <a:fillRect/>
          </a:stretch>
        </p:blipFill>
        <p:spPr>
          <a:xfrm>
            <a:off x="539301" y="2399327"/>
            <a:ext cx="935998" cy="73850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C7BF77-0B10-8095-EBB9-A18AD959F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18397"/>
              </p:ext>
            </p:extLst>
          </p:nvPr>
        </p:nvGraphicFramePr>
        <p:xfrm>
          <a:off x="545157" y="533141"/>
          <a:ext cx="105336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688">
                  <a:extLst>
                    <a:ext uri="{9D8B030D-6E8A-4147-A177-3AD203B41FA5}">
                      <a16:colId xmlns:a16="http://schemas.microsoft.com/office/drawing/2014/main" val="316455315"/>
                    </a:ext>
                  </a:extLst>
                </a:gridCol>
                <a:gridCol w="2051678">
                  <a:extLst>
                    <a:ext uri="{9D8B030D-6E8A-4147-A177-3AD203B41FA5}">
                      <a16:colId xmlns:a16="http://schemas.microsoft.com/office/drawing/2014/main" val="342909539"/>
                    </a:ext>
                  </a:extLst>
                </a:gridCol>
                <a:gridCol w="3225752">
                  <a:extLst>
                    <a:ext uri="{9D8B030D-6E8A-4147-A177-3AD203B41FA5}">
                      <a16:colId xmlns:a16="http://schemas.microsoft.com/office/drawing/2014/main" val="2671618506"/>
                    </a:ext>
                  </a:extLst>
                </a:gridCol>
                <a:gridCol w="4306482">
                  <a:extLst>
                    <a:ext uri="{9D8B030D-6E8A-4147-A177-3AD203B41FA5}">
                      <a16:colId xmlns:a16="http://schemas.microsoft.com/office/drawing/2014/main" val="1912862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Photo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Name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Area of Responsibilities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926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AA8BBA-62E0-B106-E592-73B53721C7B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/>
          <a:stretch>
            <a:fillRect/>
          </a:stretch>
        </p:blipFill>
        <p:spPr>
          <a:xfrm>
            <a:off x="521300" y="3859793"/>
            <a:ext cx="933926" cy="697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880F4-17BA-125D-2923-A4655704AB78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4"/>
          <a:stretch>
            <a:fillRect/>
          </a:stretch>
        </p:blipFill>
        <p:spPr>
          <a:xfrm>
            <a:off x="545156" y="1679291"/>
            <a:ext cx="93599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4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F33EF4-9735-DA28-458B-DD5D4C1BE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43738"/>
              </p:ext>
            </p:extLst>
          </p:nvPr>
        </p:nvGraphicFramePr>
        <p:xfrm>
          <a:off x="542925" y="962025"/>
          <a:ext cx="10542985" cy="4469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736">
                  <a:extLst>
                    <a:ext uri="{9D8B030D-6E8A-4147-A177-3AD203B41FA5}">
                      <a16:colId xmlns:a16="http://schemas.microsoft.com/office/drawing/2014/main" val="346608427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911205576"/>
                    </a:ext>
                  </a:extLst>
                </a:gridCol>
                <a:gridCol w="3224215">
                  <a:extLst>
                    <a:ext uri="{9D8B030D-6E8A-4147-A177-3AD203B41FA5}">
                      <a16:colId xmlns:a16="http://schemas.microsoft.com/office/drawing/2014/main" val="804240429"/>
                    </a:ext>
                  </a:extLst>
                </a:gridCol>
                <a:gridCol w="4321034">
                  <a:extLst>
                    <a:ext uri="{9D8B030D-6E8A-4147-A177-3AD203B41FA5}">
                      <a16:colId xmlns:a16="http://schemas.microsoft.com/office/drawing/2014/main" val="1805988592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Jackie Branagan</a:t>
                      </a:r>
                      <a:endParaRPr lang="en-US" sz="1200"/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Pensions</a:t>
                      </a:r>
                      <a:endParaRPr lang="en-US" sz="1200"/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en-US" sz="1200" b="0" u="none" strike="noStrike" kern="120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Pensions.CW@setu.ie</a:t>
                      </a:r>
                      <a:endParaRPr lang="en-US" sz="1200" b="0" u="none" strike="noStrike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en-US" sz="1200" b="1"/>
                    </a:p>
                  </a:txBody>
                  <a:tcPr marL="72000" marR="72000" marT="0" marB="0"/>
                </a:tc>
                <a:extLst>
                  <a:ext uri="{0D108BD9-81ED-4DB2-BD59-A6C34878D82A}">
                    <a16:rowId xmlns:a16="http://schemas.microsoft.com/office/drawing/2014/main" val="196331775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Eimear Kirwan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Pensions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u="none" strike="noStrike" kern="120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pensions.WD@setu.ie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23874"/>
                  </a:ext>
                </a:extLst>
              </a:tr>
              <a:tr h="72569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Suzanne King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Pensions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pensions.WD@setu.ie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758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Eimear Flynn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Payroll 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5"/>
                        </a:rPr>
                        <a:t>HRProfileChange.WD@setu.ie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0707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Karen Doyle 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Payroll &amp;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Contracts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6" tooltip="mailto:payroll.cw@setu.ie"/>
                        </a:rPr>
                        <a:t>payroll.cw@setu.ie</a:t>
                      </a:r>
                      <a:endParaRPr lang="en-US" sz="1200"/>
                    </a:p>
                    <a:p>
                      <a:r>
                        <a:rPr lang="en-US" sz="1200">
                          <a:hlinkClick r:id="rId7"/>
                        </a:rPr>
                        <a:t>hrcontracts.cw@setu.ie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3550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/>
                        <a:t>Sarah Stott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Payroll 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linkClick r:id="rId5"/>
                        </a:rPr>
                        <a:t>HRProfileChange.WD@setu.ie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9154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83EA141-5655-4269-7834-F7C57C94B055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715" b="15125"/>
          <a:stretch>
            <a:fillRect/>
          </a:stretch>
        </p:blipFill>
        <p:spPr>
          <a:xfrm>
            <a:off x="534031" y="2475982"/>
            <a:ext cx="928360" cy="75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E50637-F1F7-4372-CEF7-8642F1F02181}"/>
              </a:ext>
            </a:extLst>
          </p:cNvPr>
          <p:cNvSpPr txBox="1"/>
          <p:nvPr/>
        </p:nvSpPr>
        <p:spPr>
          <a:xfrm>
            <a:off x="565688" y="95250"/>
            <a:ext cx="35681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/>
              <a:t>HR Team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F452D-E1A1-EAA8-4195-ECA700D3437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1" y="4695644"/>
            <a:ext cx="944894" cy="729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1E83C-4040-7923-5B25-418A7AB0E33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9" y="3916657"/>
            <a:ext cx="944894" cy="806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4CBCC-3A46-C2C7-3458-8271E4D8D6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354" y="962025"/>
            <a:ext cx="990605" cy="825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7831AE-AEBB-C604-361F-B888EEDD6A7C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20034" r="10573" b="22562"/>
          <a:stretch>
            <a:fillRect/>
          </a:stretch>
        </p:blipFill>
        <p:spPr>
          <a:xfrm>
            <a:off x="523163" y="3208329"/>
            <a:ext cx="944893" cy="70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02CEB-8582-C4A5-9CB2-E006EFEDC852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8"/>
          <a:stretch>
            <a:fillRect/>
          </a:stretch>
        </p:blipFill>
        <p:spPr>
          <a:xfrm>
            <a:off x="549952" y="1739857"/>
            <a:ext cx="912439" cy="72989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5CB545-F309-2EC7-95AD-713D2BFC7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4776"/>
              </p:ext>
            </p:extLst>
          </p:nvPr>
        </p:nvGraphicFramePr>
        <p:xfrm>
          <a:off x="535899" y="512863"/>
          <a:ext cx="10533600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901">
                  <a:extLst>
                    <a:ext uri="{9D8B030D-6E8A-4147-A177-3AD203B41FA5}">
                      <a16:colId xmlns:a16="http://schemas.microsoft.com/office/drawing/2014/main" val="538003645"/>
                    </a:ext>
                  </a:extLst>
                </a:gridCol>
                <a:gridCol w="2089464">
                  <a:extLst>
                    <a:ext uri="{9D8B030D-6E8A-4147-A177-3AD203B41FA5}">
                      <a16:colId xmlns:a16="http://schemas.microsoft.com/office/drawing/2014/main" val="495543965"/>
                    </a:ext>
                  </a:extLst>
                </a:gridCol>
                <a:gridCol w="3225752">
                  <a:extLst>
                    <a:ext uri="{9D8B030D-6E8A-4147-A177-3AD203B41FA5}">
                      <a16:colId xmlns:a16="http://schemas.microsoft.com/office/drawing/2014/main" val="2533282388"/>
                    </a:ext>
                  </a:extLst>
                </a:gridCol>
                <a:gridCol w="4306483">
                  <a:extLst>
                    <a:ext uri="{9D8B030D-6E8A-4147-A177-3AD203B41FA5}">
                      <a16:colId xmlns:a16="http://schemas.microsoft.com/office/drawing/2014/main" val="152686802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Photo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Name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Area of Responsibilities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67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21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F09DE-DE11-2DEE-8E8A-0C1482D3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505DB34-5143-791E-C7E6-9B2E67D11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6949"/>
              </p:ext>
            </p:extLst>
          </p:nvPr>
        </p:nvGraphicFramePr>
        <p:xfrm>
          <a:off x="530679" y="1047750"/>
          <a:ext cx="10541686" cy="4318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340">
                  <a:extLst>
                    <a:ext uri="{9D8B030D-6E8A-4147-A177-3AD203B41FA5}">
                      <a16:colId xmlns:a16="http://schemas.microsoft.com/office/drawing/2014/main" val="3466084277"/>
                    </a:ext>
                  </a:extLst>
                </a:gridCol>
                <a:gridCol w="2113200">
                  <a:extLst>
                    <a:ext uri="{9D8B030D-6E8A-4147-A177-3AD203B41FA5}">
                      <a16:colId xmlns:a16="http://schemas.microsoft.com/office/drawing/2014/main" val="3911205576"/>
                    </a:ext>
                  </a:extLst>
                </a:gridCol>
                <a:gridCol w="3173247">
                  <a:extLst>
                    <a:ext uri="{9D8B030D-6E8A-4147-A177-3AD203B41FA5}">
                      <a16:colId xmlns:a16="http://schemas.microsoft.com/office/drawing/2014/main" val="804240429"/>
                    </a:ext>
                  </a:extLst>
                </a:gridCol>
                <a:gridCol w="4376899">
                  <a:extLst>
                    <a:ext uri="{9D8B030D-6E8A-4147-A177-3AD203B41FA5}">
                      <a16:colId xmlns:a16="http://schemas.microsoft.com/office/drawing/2014/main" val="180598859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Gráinne McDonald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HRIS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en-I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corehr@setu.ie</a:t>
                      </a:r>
                      <a:endParaRPr lang="en-IE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/>
                </a:tc>
                <a:extLst>
                  <a:ext uri="{0D108BD9-81ED-4DB2-BD59-A6C34878D82A}">
                    <a16:rowId xmlns:a16="http://schemas.microsoft.com/office/drawing/2014/main" val="196331775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Gráinne O’Meara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HRIS 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corehr@setu.ie</a:t>
                      </a:r>
                      <a:endParaRPr lang="en-IE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23874"/>
                  </a:ext>
                </a:extLst>
              </a:tr>
              <a:tr h="71874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 Brennan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HRIS 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corehr@setu.ie</a:t>
                      </a:r>
                      <a:endParaRPr lang="en-IE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758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Anne Phelan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 Business Partner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Anne.Phelan@setu.ie</a:t>
                      </a:r>
                      <a:endParaRPr lang="en-US" sz="12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454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Corina Power</a:t>
                      </a:r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Learning &amp; Development</a:t>
                      </a:r>
                      <a:endParaRPr lang="en-US" sz="1200"/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hlinkClick r:id="rId5"/>
                        </a:rPr>
                        <a:t>LearningAndDevelopment@setu.ie</a:t>
                      </a:r>
                      <a:r>
                        <a:rPr lang="en-U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200" i="0" noProof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279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Patricia Rochford</a:t>
                      </a:r>
                      <a:endParaRPr lang="en-US" sz="1200"/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/>
                        <a:t>Learning &amp; Development</a:t>
                      </a:r>
                      <a:endParaRPr lang="en-US" sz="1200"/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hlinkClick r:id="rId5"/>
                        </a:rPr>
                        <a:t>LearningAndDevelopment@setu.ie</a:t>
                      </a:r>
                      <a:r>
                        <a:rPr lang="en-U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200" i="0" noProof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2418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B489BE-DEFF-3C47-8C6C-79B6EBD59E3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39" r="-3760" b="15073"/>
          <a:stretch>
            <a:fillRect/>
          </a:stretch>
        </p:blipFill>
        <p:spPr>
          <a:xfrm>
            <a:off x="537473" y="3203139"/>
            <a:ext cx="900000" cy="792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72E20A-6818-101B-294F-23548C0BF095}"/>
              </a:ext>
            </a:extLst>
          </p:cNvPr>
          <p:cNvSpPr txBox="1"/>
          <p:nvPr/>
        </p:nvSpPr>
        <p:spPr>
          <a:xfrm>
            <a:off x="651507" y="152400"/>
            <a:ext cx="35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HR Team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07AAB-0A38-6FDA-623B-A72173C51C1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b="16038"/>
          <a:stretch>
            <a:fillRect/>
          </a:stretch>
        </p:blipFill>
        <p:spPr>
          <a:xfrm>
            <a:off x="513084" y="1743277"/>
            <a:ext cx="900000" cy="757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DE9AB-AB80-E7EF-74C6-4CE8C5DC37D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4"/>
          <a:stretch>
            <a:fillRect/>
          </a:stretch>
        </p:blipFill>
        <p:spPr>
          <a:xfrm>
            <a:off x="524732" y="1037200"/>
            <a:ext cx="900000" cy="733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E2850-335C-BBF0-7683-5CF6FD8BA5B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8960" r="10559" b="15680"/>
          <a:stretch>
            <a:fillRect/>
          </a:stretch>
        </p:blipFill>
        <p:spPr>
          <a:xfrm>
            <a:off x="513084" y="2498590"/>
            <a:ext cx="900000" cy="715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A9212-E5A5-3D4A-CF28-803ADBB0D16C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4" y="4627831"/>
            <a:ext cx="911647" cy="746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92898-A381-74DD-AC87-1749D244BF9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9" y="3924054"/>
            <a:ext cx="899219" cy="71374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6D2F1F-8833-F3C4-3D55-5B5BB846A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0696"/>
              </p:ext>
            </p:extLst>
          </p:nvPr>
        </p:nvGraphicFramePr>
        <p:xfrm>
          <a:off x="530679" y="571500"/>
          <a:ext cx="10533599" cy="4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69">
                  <a:extLst>
                    <a:ext uri="{9D8B030D-6E8A-4147-A177-3AD203B41FA5}">
                      <a16:colId xmlns:a16="http://schemas.microsoft.com/office/drawing/2014/main" val="1809670055"/>
                    </a:ext>
                  </a:extLst>
                </a:gridCol>
                <a:gridCol w="2127297">
                  <a:extLst>
                    <a:ext uri="{9D8B030D-6E8A-4147-A177-3AD203B41FA5}">
                      <a16:colId xmlns:a16="http://schemas.microsoft.com/office/drawing/2014/main" val="2795455256"/>
                    </a:ext>
                  </a:extLst>
                </a:gridCol>
                <a:gridCol w="3164030">
                  <a:extLst>
                    <a:ext uri="{9D8B030D-6E8A-4147-A177-3AD203B41FA5}">
                      <a16:colId xmlns:a16="http://schemas.microsoft.com/office/drawing/2014/main" val="416096047"/>
                    </a:ext>
                  </a:extLst>
                </a:gridCol>
                <a:gridCol w="4368203">
                  <a:extLst>
                    <a:ext uri="{9D8B030D-6E8A-4147-A177-3AD203B41FA5}">
                      <a16:colId xmlns:a16="http://schemas.microsoft.com/office/drawing/2014/main" val="377391014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Photo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Name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Area of Responsibilities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1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2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00539-6FD5-6D7B-4293-D188BA8F3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8ABAE0-3019-F3BB-C8CF-8B59DB635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05044"/>
              </p:ext>
            </p:extLst>
          </p:nvPr>
        </p:nvGraphicFramePr>
        <p:xfrm>
          <a:off x="495301" y="970650"/>
          <a:ext cx="10531945" cy="507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893">
                  <a:extLst>
                    <a:ext uri="{9D8B030D-6E8A-4147-A177-3AD203B41FA5}">
                      <a16:colId xmlns:a16="http://schemas.microsoft.com/office/drawing/2014/main" val="2469224382"/>
                    </a:ext>
                  </a:extLst>
                </a:gridCol>
                <a:gridCol w="2114489">
                  <a:extLst>
                    <a:ext uri="{9D8B030D-6E8A-4147-A177-3AD203B41FA5}">
                      <a16:colId xmlns:a16="http://schemas.microsoft.com/office/drawing/2014/main" val="3887791295"/>
                    </a:ext>
                  </a:extLst>
                </a:gridCol>
                <a:gridCol w="3154512">
                  <a:extLst>
                    <a:ext uri="{9D8B030D-6E8A-4147-A177-3AD203B41FA5}">
                      <a16:colId xmlns:a16="http://schemas.microsoft.com/office/drawing/2014/main" val="2407809870"/>
                    </a:ext>
                  </a:extLst>
                </a:gridCol>
                <a:gridCol w="4332051">
                  <a:extLst>
                    <a:ext uri="{9D8B030D-6E8A-4147-A177-3AD203B41FA5}">
                      <a16:colId xmlns:a16="http://schemas.microsoft.com/office/drawing/2014/main" val="89680583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Allison Kenneally</a:t>
                      </a:r>
                    </a:p>
                    <a:p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VP Equality, Diversity &amp; Inclusion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hlinkClick r:id="rId2"/>
                        </a:rPr>
                        <a:t>Allison.Kenneally@setu.ie</a:t>
                      </a:r>
                      <a:endParaRPr lang="fi-FI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54344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Roisin Shanahan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Tackling SV &amp; HP &amp; Response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hlinkClick r:id="rId3"/>
                        </a:rPr>
                        <a:t>Roisin.Shanahan@setu.ie</a:t>
                      </a:r>
                      <a:endParaRPr lang="fi-FI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6602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Anne Murphy 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Consent Framework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4"/>
                        </a:rPr>
                        <a:t>Anne.Murphy@setu.ie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7026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Ciara Byrne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Consent Framework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5"/>
                        </a:rPr>
                        <a:t>ciara.byrne@setu.ie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374659"/>
                  </a:ext>
                </a:extLst>
              </a:tr>
              <a:tr h="71809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Rachel O'Loughlin 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EDI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6"/>
                        </a:rPr>
                        <a:t>Rachel.Oloughlin@setu.ie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848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Samantha O’Connor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EDI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hlinkClick r:id="rId7"/>
                        </a:rPr>
                        <a:t>Samantha.OConnor@setu.ie</a:t>
                      </a:r>
                      <a:endParaRPr lang="fi-FI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0218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Anne Hallinan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EDI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hlinkClick r:id="rId8"/>
                        </a:rPr>
                        <a:t>Anne.Hallinan@setu.ie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424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026926A-7E39-7921-97C8-7F5BA2C81C9D}"/>
              </a:ext>
            </a:extLst>
          </p:cNvPr>
          <p:cNvSpPr txBox="1"/>
          <p:nvPr/>
        </p:nvSpPr>
        <p:spPr>
          <a:xfrm>
            <a:off x="651507" y="152400"/>
            <a:ext cx="35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EDI Team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1533F-9AB3-CD5E-A51E-75F8F78095E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12"/>
          <a:stretch>
            <a:fillRect/>
          </a:stretch>
        </p:blipFill>
        <p:spPr>
          <a:xfrm>
            <a:off x="479078" y="3869501"/>
            <a:ext cx="964525" cy="743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E883D-F3A8-FE8C-B519-515BF175A3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09" r="35459" b="39198"/>
          <a:stretch>
            <a:fillRect/>
          </a:stretch>
        </p:blipFill>
        <p:spPr>
          <a:xfrm>
            <a:off x="479078" y="5305652"/>
            <a:ext cx="956420" cy="732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381125-273E-6E15-EFDC-94A0D2F33B8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10550" r="14516" b="22245"/>
          <a:stretch>
            <a:fillRect/>
          </a:stretch>
        </p:blipFill>
        <p:spPr>
          <a:xfrm>
            <a:off x="479078" y="1734480"/>
            <a:ext cx="948313" cy="727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65124-08F5-B7F2-CF81-63634ADCD3B4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3" y="2462100"/>
            <a:ext cx="964525" cy="703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1DF19-70DE-97B4-C27C-3124B31330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7" y="970234"/>
            <a:ext cx="923984" cy="770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6232C-7F41-F341-3353-8D90D53DEA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8" y="4598295"/>
            <a:ext cx="948313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E314E-FAC2-23B9-A07F-4B8B245961E8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4" y="3165802"/>
            <a:ext cx="956419" cy="72879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B3DF501-8423-846A-56D9-C720D085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72046"/>
              </p:ext>
            </p:extLst>
          </p:nvPr>
        </p:nvGraphicFramePr>
        <p:xfrm>
          <a:off x="487185" y="559834"/>
          <a:ext cx="10540061" cy="41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090">
                  <a:extLst>
                    <a:ext uri="{9D8B030D-6E8A-4147-A177-3AD203B41FA5}">
                      <a16:colId xmlns:a16="http://schemas.microsoft.com/office/drawing/2014/main" val="1391248047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945947353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1258448108"/>
                    </a:ext>
                  </a:extLst>
                </a:gridCol>
                <a:gridCol w="4340696">
                  <a:extLst>
                    <a:ext uri="{9D8B030D-6E8A-4147-A177-3AD203B41FA5}">
                      <a16:colId xmlns:a16="http://schemas.microsoft.com/office/drawing/2014/main" val="1811929460"/>
                    </a:ext>
                  </a:extLst>
                </a:gridCol>
              </a:tblGrid>
              <a:tr h="410400"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Photo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Name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Area of Responsibilities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35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9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66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922</Words>
  <Application>Microsoft Office PowerPoint</Application>
  <PresentationFormat>Widescreen</PresentationFormat>
  <Paragraphs>280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Gráinne McDonald</dc:creator>
  <cp:lastModifiedBy>Pauline Keating</cp:lastModifiedBy>
  <cp:revision>2</cp:revision>
  <cp:lastPrinted>2026-05-19T09:10:18Z</cp:lastPrinted>
  <dcterms:created xsi:type="dcterms:W3CDTF">2026-03-11T16:04:37Z</dcterms:created>
  <dcterms:modified xsi:type="dcterms:W3CDTF">2026-06-10T08:14:31Z</dcterms:modified>
</cp:coreProperties>
</file>